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
  </p:notesMasterIdLst>
  <p:sldIdLst>
    <p:sldId id="256" r:id="rId5"/>
  </p:sldIdLst>
  <p:sldSz cx="50393600" cy="28346400"/>
  <p:notesSz cx="6858000" cy="9144000"/>
  <p:defaultTextStyle>
    <a:defPPr>
      <a:defRPr lang="en-US"/>
    </a:defPPr>
    <a:lvl1pPr marL="0" algn="l" defTabSz="3379377" rtl="0" eaLnBrk="1" latinLnBrk="0" hangingPunct="1">
      <a:defRPr sz="6653" kern="1200">
        <a:solidFill>
          <a:schemeClr val="tx1"/>
        </a:solidFill>
        <a:latin typeface="+mn-lt"/>
        <a:ea typeface="+mn-ea"/>
        <a:cs typeface="+mn-cs"/>
      </a:defRPr>
    </a:lvl1pPr>
    <a:lvl2pPr marL="1689688" algn="l" defTabSz="3379377" rtl="0" eaLnBrk="1" latinLnBrk="0" hangingPunct="1">
      <a:defRPr sz="6653" kern="1200">
        <a:solidFill>
          <a:schemeClr val="tx1"/>
        </a:solidFill>
        <a:latin typeface="+mn-lt"/>
        <a:ea typeface="+mn-ea"/>
        <a:cs typeface="+mn-cs"/>
      </a:defRPr>
    </a:lvl2pPr>
    <a:lvl3pPr marL="3379377" algn="l" defTabSz="3379377" rtl="0" eaLnBrk="1" latinLnBrk="0" hangingPunct="1">
      <a:defRPr sz="6653" kern="1200">
        <a:solidFill>
          <a:schemeClr val="tx1"/>
        </a:solidFill>
        <a:latin typeface="+mn-lt"/>
        <a:ea typeface="+mn-ea"/>
        <a:cs typeface="+mn-cs"/>
      </a:defRPr>
    </a:lvl3pPr>
    <a:lvl4pPr marL="5069065" algn="l" defTabSz="3379377" rtl="0" eaLnBrk="1" latinLnBrk="0" hangingPunct="1">
      <a:defRPr sz="6653" kern="1200">
        <a:solidFill>
          <a:schemeClr val="tx1"/>
        </a:solidFill>
        <a:latin typeface="+mn-lt"/>
        <a:ea typeface="+mn-ea"/>
        <a:cs typeface="+mn-cs"/>
      </a:defRPr>
    </a:lvl4pPr>
    <a:lvl5pPr marL="6758754" algn="l" defTabSz="3379377" rtl="0" eaLnBrk="1" latinLnBrk="0" hangingPunct="1">
      <a:defRPr sz="6653" kern="1200">
        <a:solidFill>
          <a:schemeClr val="tx1"/>
        </a:solidFill>
        <a:latin typeface="+mn-lt"/>
        <a:ea typeface="+mn-ea"/>
        <a:cs typeface="+mn-cs"/>
      </a:defRPr>
    </a:lvl5pPr>
    <a:lvl6pPr marL="8448442" algn="l" defTabSz="3379377" rtl="0" eaLnBrk="1" latinLnBrk="0" hangingPunct="1">
      <a:defRPr sz="6653" kern="1200">
        <a:solidFill>
          <a:schemeClr val="tx1"/>
        </a:solidFill>
        <a:latin typeface="+mn-lt"/>
        <a:ea typeface="+mn-ea"/>
        <a:cs typeface="+mn-cs"/>
      </a:defRPr>
    </a:lvl6pPr>
    <a:lvl7pPr marL="10138129" algn="l" defTabSz="3379377" rtl="0" eaLnBrk="1" latinLnBrk="0" hangingPunct="1">
      <a:defRPr sz="6653" kern="1200">
        <a:solidFill>
          <a:schemeClr val="tx1"/>
        </a:solidFill>
        <a:latin typeface="+mn-lt"/>
        <a:ea typeface="+mn-ea"/>
        <a:cs typeface="+mn-cs"/>
      </a:defRPr>
    </a:lvl7pPr>
    <a:lvl8pPr marL="11827818" algn="l" defTabSz="3379377" rtl="0" eaLnBrk="1" latinLnBrk="0" hangingPunct="1">
      <a:defRPr sz="6653" kern="1200">
        <a:solidFill>
          <a:schemeClr val="tx1"/>
        </a:solidFill>
        <a:latin typeface="+mn-lt"/>
        <a:ea typeface="+mn-ea"/>
        <a:cs typeface="+mn-cs"/>
      </a:defRPr>
    </a:lvl8pPr>
    <a:lvl9pPr marL="13517506" algn="l" defTabSz="3379377" rtl="0" eaLnBrk="1" latinLnBrk="0" hangingPunct="1">
      <a:defRPr sz="6653" kern="1200">
        <a:solidFill>
          <a:schemeClr val="tx1"/>
        </a:solidFill>
        <a:latin typeface="+mn-lt"/>
        <a:ea typeface="+mn-ea"/>
        <a:cs typeface="+mn-cs"/>
      </a:defRPr>
    </a:lvl9pPr>
  </p:defaultTextStyle>
  <p:extLst>
    <p:ext uri="{EFAFB233-063F-42B5-8137-9DF3F51BA10A}">
      <p15:sldGuideLst xmlns:p15="http://schemas.microsoft.com/office/powerpoint/2012/main">
        <p15:guide id="2" pos="661" userDrawn="1">
          <p15:clr>
            <a:srgbClr val="FBAE40"/>
          </p15:clr>
        </p15:guide>
        <p15:guide id="3" pos="10912" userDrawn="1">
          <p15:clr>
            <a:srgbClr val="FBAE40"/>
          </p15:clr>
        </p15:guide>
        <p15:guide id="4" pos="31083" userDrawn="1">
          <p15:clr>
            <a:srgbClr val="FBAE40"/>
          </p15:clr>
        </p15:guide>
        <p15:guide id="8" pos="21163" userDrawn="1">
          <p15:clr>
            <a:srgbClr val="FBAE40"/>
          </p15:clr>
        </p15:guide>
        <p15:guide id="9" orient="horz" pos="517" userDrawn="1">
          <p15:clr>
            <a:srgbClr val="FBAE40"/>
          </p15:clr>
        </p15:guide>
        <p15:guide id="10" pos="10581" userDrawn="1">
          <p15:clr>
            <a:srgbClr val="FBAE40"/>
          </p15:clr>
        </p15:guide>
        <p15:guide id="11" pos="20832" userDrawn="1">
          <p15:clr>
            <a:srgbClr val="A4A3A4"/>
          </p15:clr>
        </p15:guide>
        <p15:guide id="12" orient="horz" pos="17360" userDrawn="1">
          <p15:clr>
            <a:srgbClr val="A4A3A4"/>
          </p15:clr>
        </p15:guide>
        <p15:guide id="13" orient="horz" pos="183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D87761-D711-3F5B-F588-28FAF57D0519}" name="Marcou, Savvas" initials="MS" userId="S::marcou1@llnl.gov::77038abf-5951-422c-8d9a-95a903012b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B1C19"/>
    <a:srgbClr val="1E5AAE"/>
    <a:srgbClr val="9FC83E"/>
    <a:srgbClr val="064B8F"/>
    <a:srgbClr val="181547"/>
    <a:srgbClr val="3EC7F3"/>
    <a:srgbClr val="005394"/>
    <a:srgbClr val="A0C849"/>
    <a:srgbClr val="E55A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C60D6-3147-FC48-9C79-B306F6B72454}" v="1053" dt="2025-07-24T23:26:56.4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94645"/>
  </p:normalViewPr>
  <p:slideViewPr>
    <p:cSldViewPr snapToGrid="0">
      <p:cViewPr varScale="1">
        <p:scale>
          <a:sx n="28" d="100"/>
          <a:sy n="28" d="100"/>
        </p:scale>
        <p:origin x="72" y="240"/>
      </p:cViewPr>
      <p:guideLst>
        <p:guide pos="661"/>
        <p:guide pos="10912"/>
        <p:guide pos="31083"/>
        <p:guide pos="21163"/>
        <p:guide orient="horz" pos="517"/>
        <p:guide pos="10581"/>
        <p:guide pos="20832"/>
        <p:guide orient="horz" pos="17360"/>
        <p:guide orient="horz" pos="1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US"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8C089-DE25-454D-BB3E-BF215EE10C9F}" type="datetimeFigureOut">
              <a:rPr kumimoji="1" lang="ja-US" altLang="en-US" smtClean="0"/>
              <a:t>7/29/25</a:t>
            </a:fld>
            <a:endParaRPr kumimoji="1" lang="ja-US"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US"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US"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US"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6D228-7C10-3042-90D9-6A3844510436}" type="slidenum">
              <a:rPr kumimoji="1" lang="ja-US" altLang="en-US" smtClean="0"/>
              <a:t>‹#›</a:t>
            </a:fld>
            <a:endParaRPr kumimoji="1" lang="ja-US" altLang="en-US"/>
          </a:p>
        </p:txBody>
      </p:sp>
    </p:spTree>
    <p:extLst>
      <p:ext uri="{BB962C8B-B14F-4D97-AF65-F5344CB8AC3E}">
        <p14:creationId xmlns:p14="http://schemas.microsoft.com/office/powerpoint/2010/main" val="5463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sz="1200">
              <a:solidFill>
                <a:srgbClr val="181547"/>
              </a:solidFill>
              <a:latin typeface="Arial" panose="020B0604020202020204" pitchFamily="34" charset="0"/>
              <a:ea typeface="Calibri" charset="0"/>
              <a:cs typeface="Arial" panose="020B0604020202020204" pitchFamily="34" charset="0"/>
            </a:endParaRPr>
          </a:p>
          <a:p>
            <a:pPr marL="571500" indent="-571500" algn="just">
              <a:buFont typeface="Arial"/>
              <a:buChar char="•"/>
            </a:pPr>
            <a:r>
              <a:rPr lang="en-US" sz="1200"/>
              <a:t>Acquiring large-scale annotated real-world datasets is often infeasible for traditional laboratory settings </a:t>
            </a:r>
          </a:p>
          <a:p>
            <a:pPr marL="571500" indent="-571500" algn="just">
              <a:buFont typeface="Arial"/>
              <a:buChar char="•"/>
            </a:pPr>
            <a:r>
              <a:rPr lang="en-US" sz="1200" err="1"/>
              <a:t>Amodal</a:t>
            </a:r>
            <a:r>
              <a:rPr lang="en-US" sz="1200"/>
              <a:t> Content (AC) (prediction of appearance of target objects through occlusions) and Multiple Camera (MC) settings (where objects can be identified and tracked between various unique camera perspectives) have not been released and are rare to include content labels making the Multiple Object Video with Multi-Cameras and </a:t>
            </a:r>
            <a:r>
              <a:rPr lang="en-US" sz="1200" err="1"/>
              <a:t>Amodal</a:t>
            </a:r>
            <a:r>
              <a:rPr lang="en-US" sz="1200"/>
              <a:t> Content (</a:t>
            </a:r>
            <a:r>
              <a:rPr lang="en-US" sz="1200" err="1"/>
              <a:t>MOVi</a:t>
            </a:r>
            <a:r>
              <a:rPr lang="en-US" sz="1200"/>
              <a:t>-MC-AC) dataset, one with ground truths for </a:t>
            </a:r>
            <a:r>
              <a:rPr lang="en-US" sz="1200" err="1"/>
              <a:t>amodal</a:t>
            </a:r>
            <a:r>
              <a:rPr lang="en-US" sz="1200"/>
              <a:t> content for model training on automated robotics tasks a great method to explore its generalizable skills </a:t>
            </a:r>
          </a:p>
          <a:p>
            <a:pPr marL="571500" indent="-571500" algn="just">
              <a:buFont typeface="Arial"/>
              <a:buChar char="•"/>
            </a:pPr>
            <a:endParaRPr lang="en-US" sz="1200"/>
          </a:p>
          <a:p>
            <a:pPr marL="571500" indent="-571500" algn="just">
              <a:buFont typeface="Arial"/>
              <a:buChar char="•"/>
            </a:pPr>
            <a:endParaRPr lang="en-US" sz="1200"/>
          </a:p>
          <a:p>
            <a:pPr marL="571500" marR="0" lvl="0" indent="-571500" algn="just" defTabSz="914400" rtl="0" eaLnBrk="1" fontAlgn="auto" latinLnBrk="0" hangingPunct="1">
              <a:lnSpc>
                <a:spcPct val="100000"/>
              </a:lnSpc>
              <a:spcBef>
                <a:spcPts val="0"/>
              </a:spcBef>
              <a:spcAft>
                <a:spcPts val="0"/>
              </a:spcAft>
              <a:buClrTx/>
              <a:buSzTx/>
              <a:buFont typeface="Arial"/>
              <a:buChar char="•"/>
              <a:tabLst/>
              <a:defRPr/>
            </a:pPr>
            <a:r>
              <a:rPr lang="en-US" sz="1200"/>
              <a:t>Training the 2D U-Net with </a:t>
            </a:r>
            <a:r>
              <a:rPr lang="en-US" sz="1200" err="1"/>
              <a:t>ConvLSTM</a:t>
            </a:r>
            <a:r>
              <a:rPr lang="en-US" sz="1200"/>
              <a:t> was extremely challenging. This raises questions about whether the architecture is too complex for our task or if redundant convolutions are causing inefficiency.</a:t>
            </a:r>
            <a:endParaRPr lang="en-US" sz="1200">
              <a:cs typeface="Arial"/>
            </a:endParaRPr>
          </a:p>
          <a:p>
            <a:pPr marL="571500" indent="-571500" algn="just">
              <a:buFont typeface="Arial"/>
              <a:buChar char="•"/>
            </a:pPr>
            <a:endParaRPr lang="en-US" sz="1200"/>
          </a:p>
          <a:p>
            <a:pPr marL="571500" indent="-571500" algn="just">
              <a:buFont typeface="Arial"/>
              <a:buChar char="•"/>
            </a:pPr>
            <a:endParaRPr lang="en-US" sz="1200">
              <a:latin typeface="Arial"/>
              <a:ea typeface="Calibri"/>
              <a:cs typeface="Arial"/>
            </a:endParaRPr>
          </a:p>
          <a:p>
            <a:endParaRPr kumimoji="1" lang="ja-US" altLang="en-US"/>
          </a:p>
        </p:txBody>
      </p:sp>
      <p:sp>
        <p:nvSpPr>
          <p:cNvPr id="4" name="スライド番号プレースホルダー 3"/>
          <p:cNvSpPr>
            <a:spLocks noGrp="1"/>
          </p:cNvSpPr>
          <p:nvPr>
            <p:ph type="sldNum" sz="quarter" idx="5"/>
          </p:nvPr>
        </p:nvSpPr>
        <p:spPr/>
        <p:txBody>
          <a:bodyPr/>
          <a:lstStyle/>
          <a:p>
            <a:fld id="{5396D228-7C10-3042-90D9-6A3844510436}" type="slidenum">
              <a:rPr kumimoji="1" lang="ja-US" altLang="en-US" smtClean="0"/>
              <a:t>1</a:t>
            </a:fld>
            <a:endParaRPr kumimoji="1" lang="ja-US" altLang="en-US"/>
          </a:p>
        </p:txBody>
      </p:sp>
    </p:spTree>
    <p:extLst>
      <p:ext uri="{BB962C8B-B14F-4D97-AF65-F5344CB8AC3E}">
        <p14:creationId xmlns:p14="http://schemas.microsoft.com/office/powerpoint/2010/main" val="2532134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7" name="Picture 16" descr="A white background with lights&#10;&#10;Description automatically generated with medium confidence">
            <a:extLst>
              <a:ext uri="{FF2B5EF4-FFF2-40B4-BE49-F238E27FC236}">
                <a16:creationId xmlns:a16="http://schemas.microsoft.com/office/drawing/2014/main" id="{1C11906C-F1CA-704A-4435-CDBB991D5193}"/>
              </a:ext>
            </a:extLst>
          </p:cNvPr>
          <p:cNvPicPr>
            <a:picLocks noChangeAspect="1"/>
          </p:cNvPicPr>
          <p:nvPr userDrawn="1"/>
        </p:nvPicPr>
        <p:blipFill rotWithShape="1">
          <a:blip r:embed="rId2"/>
          <a:srcRect t="52483" b="35488"/>
          <a:stretch/>
        </p:blipFill>
        <p:spPr>
          <a:xfrm>
            <a:off x="1017" y="12015"/>
            <a:ext cx="50392584" cy="4015740"/>
          </a:xfrm>
          <a:prstGeom prst="rect">
            <a:avLst/>
          </a:prstGeom>
        </p:spPr>
      </p:pic>
      <p:sp>
        <p:nvSpPr>
          <p:cNvPr id="2" name="Title 1"/>
          <p:cNvSpPr>
            <a:spLocks noGrp="1"/>
          </p:cNvSpPr>
          <p:nvPr>
            <p:ph type="ctrTitle"/>
          </p:nvPr>
        </p:nvSpPr>
        <p:spPr>
          <a:xfrm>
            <a:off x="3779520" y="4639101"/>
            <a:ext cx="42834560" cy="9868747"/>
          </a:xfrm>
        </p:spPr>
        <p:txBody>
          <a:bodyPr anchor="b"/>
          <a:lstStyle>
            <a:lvl1pPr algn="ctr">
              <a:defRPr sz="24800"/>
            </a:lvl1pPr>
          </a:lstStyle>
          <a:p>
            <a:r>
              <a:rPr lang="en-US"/>
              <a:t>Click to edit Master title style</a:t>
            </a:r>
          </a:p>
        </p:txBody>
      </p:sp>
      <p:sp>
        <p:nvSpPr>
          <p:cNvPr id="3" name="Subtitle 2"/>
          <p:cNvSpPr>
            <a:spLocks noGrp="1"/>
          </p:cNvSpPr>
          <p:nvPr>
            <p:ph type="subTitle" idx="1"/>
          </p:nvPr>
        </p:nvSpPr>
        <p:spPr>
          <a:xfrm>
            <a:off x="6299200" y="14888424"/>
            <a:ext cx="37795200" cy="6843817"/>
          </a:xfrm>
        </p:spPr>
        <p:txBody>
          <a:bodyPr/>
          <a:lstStyle>
            <a:lvl1pPr marL="0" indent="0" algn="ctr">
              <a:buNone/>
              <a:defRPr sz="9920"/>
            </a:lvl1pPr>
            <a:lvl2pPr marL="1889736" indent="0" algn="ctr">
              <a:buNone/>
              <a:defRPr sz="8267"/>
            </a:lvl2pPr>
            <a:lvl3pPr marL="3779471" indent="0" algn="ctr">
              <a:buNone/>
              <a:defRPr sz="7440"/>
            </a:lvl3pPr>
            <a:lvl4pPr marL="5669207" indent="0" algn="ctr">
              <a:buNone/>
              <a:defRPr sz="6613"/>
            </a:lvl4pPr>
            <a:lvl5pPr marL="7558942" indent="0" algn="ctr">
              <a:buNone/>
              <a:defRPr sz="6613"/>
            </a:lvl5pPr>
            <a:lvl6pPr marL="9448678" indent="0" algn="ctr">
              <a:buNone/>
              <a:defRPr sz="6613"/>
            </a:lvl6pPr>
            <a:lvl7pPr marL="11338414" indent="0" algn="ctr">
              <a:buNone/>
              <a:defRPr sz="6613"/>
            </a:lvl7pPr>
            <a:lvl8pPr marL="13228149" indent="0" algn="ctr">
              <a:buNone/>
              <a:defRPr sz="6613"/>
            </a:lvl8pPr>
            <a:lvl9pPr marL="15117885" indent="0" algn="ctr">
              <a:buNone/>
              <a:defRPr sz="6613"/>
            </a:lvl9pPr>
          </a:lstStyle>
          <a:p>
            <a:r>
              <a:rPr lang="en-US"/>
              <a:t>Click to edit Master subtitle style</a:t>
            </a:r>
          </a:p>
        </p:txBody>
      </p:sp>
      <p:sp>
        <p:nvSpPr>
          <p:cNvPr id="4" name="Date Placeholder 3"/>
          <p:cNvSpPr>
            <a:spLocks noGrp="1"/>
          </p:cNvSpPr>
          <p:nvPr>
            <p:ph type="dt" sz="half" idx="10"/>
          </p:nvPr>
        </p:nvSpPr>
        <p:spPr/>
        <p:txBody>
          <a:bodyPr/>
          <a:lstStyle/>
          <a:p>
            <a:fld id="{B1EE9D28-D8D2-E24B-985B-55BF34DF9035}" type="datetimeFigureOut">
              <a:rPr lang="en-US" smtClean="0"/>
              <a:t>7/29/25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71730-51EF-C448-8DEF-4A55A85BD58B}" type="slidenum">
              <a:rPr lang="en-US" smtClean="0"/>
              <a:t>‹#›</a:t>
            </a:fld>
            <a:endParaRPr lang="en-US"/>
          </a:p>
        </p:txBody>
      </p:sp>
      <p:pic>
        <p:nvPicPr>
          <p:cNvPr id="10" name="Picture 9" descr="A blue hexagon with white text and blue and green lines&#10;&#10;Description automatically generated">
            <a:extLst>
              <a:ext uri="{FF2B5EF4-FFF2-40B4-BE49-F238E27FC236}">
                <a16:creationId xmlns:a16="http://schemas.microsoft.com/office/drawing/2014/main" id="{F20B96F4-5C2E-97AB-4FF9-515B236BE71A}"/>
              </a:ext>
            </a:extLst>
          </p:cNvPr>
          <p:cNvPicPr>
            <a:picLocks noChangeAspect="1"/>
          </p:cNvPicPr>
          <p:nvPr userDrawn="1"/>
        </p:nvPicPr>
        <p:blipFill>
          <a:blip r:embed="rId3"/>
          <a:stretch>
            <a:fillRect/>
          </a:stretch>
        </p:blipFill>
        <p:spPr>
          <a:xfrm>
            <a:off x="1132840" y="82952"/>
            <a:ext cx="4663440" cy="3781048"/>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3A3E2523-7D27-93AF-C819-6DE91A9D4D61}"/>
              </a:ext>
            </a:extLst>
          </p:cNvPr>
          <p:cNvPicPr>
            <a:picLocks noChangeAspect="1"/>
          </p:cNvPicPr>
          <p:nvPr userDrawn="1"/>
        </p:nvPicPr>
        <p:blipFill>
          <a:blip r:embed="rId4"/>
          <a:stretch>
            <a:fillRect/>
          </a:stretch>
        </p:blipFill>
        <p:spPr>
          <a:xfrm>
            <a:off x="44185840" y="2768031"/>
            <a:ext cx="5486400" cy="944881"/>
          </a:xfrm>
          <a:prstGeom prst="rect">
            <a:avLst/>
          </a:prstGeom>
        </p:spPr>
      </p:pic>
    </p:spTree>
    <p:extLst>
      <p:ext uri="{BB962C8B-B14F-4D97-AF65-F5344CB8AC3E}">
        <p14:creationId xmlns:p14="http://schemas.microsoft.com/office/powerpoint/2010/main" val="13093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EE9D28-D8D2-E24B-985B-55BF34DF9035}" type="datetimeFigureOut">
              <a:rPr lang="en-US" smtClean="0"/>
              <a:t>7/29/25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71730-51EF-C448-8DEF-4A55A85BD58B}" type="slidenum">
              <a:rPr lang="en-US" smtClean="0"/>
              <a:t>‹#›</a:t>
            </a:fld>
            <a:endParaRPr lang="en-US"/>
          </a:p>
        </p:txBody>
      </p:sp>
    </p:spTree>
    <p:extLst>
      <p:ext uri="{BB962C8B-B14F-4D97-AF65-F5344CB8AC3E}">
        <p14:creationId xmlns:p14="http://schemas.microsoft.com/office/powerpoint/2010/main" val="403814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062923" y="1509185"/>
            <a:ext cx="10866120" cy="240222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64563" y="1509185"/>
            <a:ext cx="31968440" cy="240222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EE9D28-D8D2-E24B-985B-55BF34DF9035}" type="datetimeFigureOut">
              <a:rPr lang="en-US" smtClean="0"/>
              <a:t>7/29/25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71730-51EF-C448-8DEF-4A55A85BD58B}" type="slidenum">
              <a:rPr lang="en-US" smtClean="0"/>
              <a:t>‹#›</a:t>
            </a:fld>
            <a:endParaRPr lang="en-US"/>
          </a:p>
        </p:txBody>
      </p:sp>
    </p:spTree>
    <p:extLst>
      <p:ext uri="{BB962C8B-B14F-4D97-AF65-F5344CB8AC3E}">
        <p14:creationId xmlns:p14="http://schemas.microsoft.com/office/powerpoint/2010/main" val="860514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EE9D28-D8D2-E24B-985B-55BF34DF9035}" type="datetimeFigureOut">
              <a:rPr lang="en-US" smtClean="0"/>
              <a:t>7/29/25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71730-51EF-C448-8DEF-4A55A85BD58B}" type="slidenum">
              <a:rPr lang="en-US" smtClean="0"/>
              <a:t>‹#›</a:t>
            </a:fld>
            <a:endParaRPr lang="en-US"/>
          </a:p>
        </p:txBody>
      </p:sp>
    </p:spTree>
    <p:extLst>
      <p:ext uri="{BB962C8B-B14F-4D97-AF65-F5344CB8AC3E}">
        <p14:creationId xmlns:p14="http://schemas.microsoft.com/office/powerpoint/2010/main" val="101295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38315" y="7066924"/>
            <a:ext cx="43464480" cy="11791313"/>
          </a:xfrm>
        </p:spPr>
        <p:txBody>
          <a:bodyPr anchor="b"/>
          <a:lstStyle>
            <a:lvl1pPr>
              <a:defRPr sz="24800"/>
            </a:lvl1pPr>
          </a:lstStyle>
          <a:p>
            <a:r>
              <a:rPr lang="en-US"/>
              <a:t>Click to edit Master title style</a:t>
            </a:r>
          </a:p>
        </p:txBody>
      </p:sp>
      <p:sp>
        <p:nvSpPr>
          <p:cNvPr id="3" name="Text Placeholder 2"/>
          <p:cNvSpPr>
            <a:spLocks noGrp="1"/>
          </p:cNvSpPr>
          <p:nvPr>
            <p:ph type="body" idx="1"/>
          </p:nvPr>
        </p:nvSpPr>
        <p:spPr>
          <a:xfrm>
            <a:off x="3438315" y="18969787"/>
            <a:ext cx="43464480" cy="6200773"/>
          </a:xfrm>
        </p:spPr>
        <p:txBody>
          <a:bodyPr/>
          <a:lstStyle>
            <a:lvl1pPr marL="0" indent="0">
              <a:buNone/>
              <a:defRPr sz="9920">
                <a:solidFill>
                  <a:schemeClr val="tx1"/>
                </a:solidFill>
              </a:defRPr>
            </a:lvl1pPr>
            <a:lvl2pPr marL="1889736" indent="0">
              <a:buNone/>
              <a:defRPr sz="8267">
                <a:solidFill>
                  <a:schemeClr val="tx1">
                    <a:tint val="75000"/>
                  </a:schemeClr>
                </a:solidFill>
              </a:defRPr>
            </a:lvl2pPr>
            <a:lvl3pPr marL="3779471" indent="0">
              <a:buNone/>
              <a:defRPr sz="7440">
                <a:solidFill>
                  <a:schemeClr val="tx1">
                    <a:tint val="75000"/>
                  </a:schemeClr>
                </a:solidFill>
              </a:defRPr>
            </a:lvl3pPr>
            <a:lvl4pPr marL="5669207" indent="0">
              <a:buNone/>
              <a:defRPr sz="6613">
                <a:solidFill>
                  <a:schemeClr val="tx1">
                    <a:tint val="75000"/>
                  </a:schemeClr>
                </a:solidFill>
              </a:defRPr>
            </a:lvl4pPr>
            <a:lvl5pPr marL="7558942" indent="0">
              <a:buNone/>
              <a:defRPr sz="6613">
                <a:solidFill>
                  <a:schemeClr val="tx1">
                    <a:tint val="75000"/>
                  </a:schemeClr>
                </a:solidFill>
              </a:defRPr>
            </a:lvl5pPr>
            <a:lvl6pPr marL="9448678" indent="0">
              <a:buNone/>
              <a:defRPr sz="6613">
                <a:solidFill>
                  <a:schemeClr val="tx1">
                    <a:tint val="75000"/>
                  </a:schemeClr>
                </a:solidFill>
              </a:defRPr>
            </a:lvl6pPr>
            <a:lvl7pPr marL="11338414" indent="0">
              <a:buNone/>
              <a:defRPr sz="6613">
                <a:solidFill>
                  <a:schemeClr val="tx1">
                    <a:tint val="75000"/>
                  </a:schemeClr>
                </a:solidFill>
              </a:defRPr>
            </a:lvl7pPr>
            <a:lvl8pPr marL="13228149" indent="0">
              <a:buNone/>
              <a:defRPr sz="6613">
                <a:solidFill>
                  <a:schemeClr val="tx1">
                    <a:tint val="75000"/>
                  </a:schemeClr>
                </a:solidFill>
              </a:defRPr>
            </a:lvl8pPr>
            <a:lvl9pPr marL="15117885" indent="0">
              <a:buNone/>
              <a:defRPr sz="66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EE9D28-D8D2-E24B-985B-55BF34DF9035}" type="datetimeFigureOut">
              <a:rPr lang="en-US" smtClean="0"/>
              <a:t>7/29/25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71730-51EF-C448-8DEF-4A55A85BD58B}" type="slidenum">
              <a:rPr lang="en-US" smtClean="0"/>
              <a:t>‹#›</a:t>
            </a:fld>
            <a:endParaRPr lang="en-US"/>
          </a:p>
        </p:txBody>
      </p:sp>
    </p:spTree>
    <p:extLst>
      <p:ext uri="{BB962C8B-B14F-4D97-AF65-F5344CB8AC3E}">
        <p14:creationId xmlns:p14="http://schemas.microsoft.com/office/powerpoint/2010/main" val="1620672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64560" y="7545917"/>
            <a:ext cx="21417280" cy="17985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511760" y="7545917"/>
            <a:ext cx="21417280" cy="179855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EE9D28-D8D2-E24B-985B-55BF34DF9035}" type="datetimeFigureOut">
              <a:rPr lang="en-US" smtClean="0"/>
              <a:t>7/29/25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71730-51EF-C448-8DEF-4A55A85BD58B}" type="slidenum">
              <a:rPr lang="en-US" smtClean="0"/>
              <a:t>‹#›</a:t>
            </a:fld>
            <a:endParaRPr lang="en-US"/>
          </a:p>
        </p:txBody>
      </p:sp>
    </p:spTree>
    <p:extLst>
      <p:ext uri="{BB962C8B-B14F-4D97-AF65-F5344CB8AC3E}">
        <p14:creationId xmlns:p14="http://schemas.microsoft.com/office/powerpoint/2010/main" val="210240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71124" y="1509191"/>
            <a:ext cx="43464480" cy="5478993"/>
          </a:xfrm>
        </p:spPr>
        <p:txBody>
          <a:bodyPr/>
          <a:lstStyle/>
          <a:p>
            <a:r>
              <a:rPr lang="en-US"/>
              <a:t>Click to edit Master title style</a:t>
            </a:r>
          </a:p>
        </p:txBody>
      </p:sp>
      <p:sp>
        <p:nvSpPr>
          <p:cNvPr id="3" name="Text Placeholder 2"/>
          <p:cNvSpPr>
            <a:spLocks noGrp="1"/>
          </p:cNvSpPr>
          <p:nvPr>
            <p:ph type="body" idx="1"/>
          </p:nvPr>
        </p:nvSpPr>
        <p:spPr>
          <a:xfrm>
            <a:off x="3471130" y="6948808"/>
            <a:ext cx="21318852" cy="3405503"/>
          </a:xfrm>
        </p:spPr>
        <p:txBody>
          <a:bodyPr anchor="b"/>
          <a:lstStyle>
            <a:lvl1pPr marL="0" indent="0">
              <a:buNone/>
              <a:defRPr sz="9920" b="1"/>
            </a:lvl1pPr>
            <a:lvl2pPr marL="1889736" indent="0">
              <a:buNone/>
              <a:defRPr sz="8267" b="1"/>
            </a:lvl2pPr>
            <a:lvl3pPr marL="3779471" indent="0">
              <a:buNone/>
              <a:defRPr sz="7440" b="1"/>
            </a:lvl3pPr>
            <a:lvl4pPr marL="5669207" indent="0">
              <a:buNone/>
              <a:defRPr sz="6613" b="1"/>
            </a:lvl4pPr>
            <a:lvl5pPr marL="7558942" indent="0">
              <a:buNone/>
              <a:defRPr sz="6613" b="1"/>
            </a:lvl5pPr>
            <a:lvl6pPr marL="9448678" indent="0">
              <a:buNone/>
              <a:defRPr sz="6613" b="1"/>
            </a:lvl6pPr>
            <a:lvl7pPr marL="11338414" indent="0">
              <a:buNone/>
              <a:defRPr sz="6613" b="1"/>
            </a:lvl7pPr>
            <a:lvl8pPr marL="13228149" indent="0">
              <a:buNone/>
              <a:defRPr sz="6613" b="1"/>
            </a:lvl8pPr>
            <a:lvl9pPr marL="15117885" indent="0">
              <a:buNone/>
              <a:defRPr sz="6613" b="1"/>
            </a:lvl9pPr>
          </a:lstStyle>
          <a:p>
            <a:pPr lvl="0"/>
            <a:r>
              <a:rPr lang="en-US"/>
              <a:t>Click to edit Master text styles</a:t>
            </a:r>
          </a:p>
        </p:txBody>
      </p:sp>
      <p:sp>
        <p:nvSpPr>
          <p:cNvPr id="4" name="Content Placeholder 3"/>
          <p:cNvSpPr>
            <a:spLocks noGrp="1"/>
          </p:cNvSpPr>
          <p:nvPr>
            <p:ph sz="half" idx="2"/>
          </p:nvPr>
        </p:nvSpPr>
        <p:spPr>
          <a:xfrm>
            <a:off x="3471130" y="10354310"/>
            <a:ext cx="21318852" cy="152296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511763" y="6948808"/>
            <a:ext cx="21423844" cy="3405503"/>
          </a:xfrm>
        </p:spPr>
        <p:txBody>
          <a:bodyPr anchor="b"/>
          <a:lstStyle>
            <a:lvl1pPr marL="0" indent="0">
              <a:buNone/>
              <a:defRPr sz="9920" b="1"/>
            </a:lvl1pPr>
            <a:lvl2pPr marL="1889736" indent="0">
              <a:buNone/>
              <a:defRPr sz="8267" b="1"/>
            </a:lvl2pPr>
            <a:lvl3pPr marL="3779471" indent="0">
              <a:buNone/>
              <a:defRPr sz="7440" b="1"/>
            </a:lvl3pPr>
            <a:lvl4pPr marL="5669207" indent="0">
              <a:buNone/>
              <a:defRPr sz="6613" b="1"/>
            </a:lvl4pPr>
            <a:lvl5pPr marL="7558942" indent="0">
              <a:buNone/>
              <a:defRPr sz="6613" b="1"/>
            </a:lvl5pPr>
            <a:lvl6pPr marL="9448678" indent="0">
              <a:buNone/>
              <a:defRPr sz="6613" b="1"/>
            </a:lvl6pPr>
            <a:lvl7pPr marL="11338414" indent="0">
              <a:buNone/>
              <a:defRPr sz="6613" b="1"/>
            </a:lvl7pPr>
            <a:lvl8pPr marL="13228149" indent="0">
              <a:buNone/>
              <a:defRPr sz="6613" b="1"/>
            </a:lvl8pPr>
            <a:lvl9pPr marL="15117885" indent="0">
              <a:buNone/>
              <a:defRPr sz="6613" b="1"/>
            </a:lvl9pPr>
          </a:lstStyle>
          <a:p>
            <a:pPr lvl="0"/>
            <a:r>
              <a:rPr lang="en-US"/>
              <a:t>Click to edit Master text styles</a:t>
            </a:r>
          </a:p>
        </p:txBody>
      </p:sp>
      <p:sp>
        <p:nvSpPr>
          <p:cNvPr id="6" name="Content Placeholder 5"/>
          <p:cNvSpPr>
            <a:spLocks noGrp="1"/>
          </p:cNvSpPr>
          <p:nvPr>
            <p:ph sz="quarter" idx="4"/>
          </p:nvPr>
        </p:nvSpPr>
        <p:spPr>
          <a:xfrm>
            <a:off x="25511763" y="10354310"/>
            <a:ext cx="21423844" cy="152296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EE9D28-D8D2-E24B-985B-55BF34DF9035}" type="datetimeFigureOut">
              <a:rPr lang="en-US" smtClean="0"/>
              <a:t>7/29/25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F71730-51EF-C448-8DEF-4A55A85BD58B}" type="slidenum">
              <a:rPr lang="en-US" smtClean="0"/>
              <a:t>‹#›</a:t>
            </a:fld>
            <a:endParaRPr lang="en-US"/>
          </a:p>
        </p:txBody>
      </p:sp>
    </p:spTree>
    <p:extLst>
      <p:ext uri="{BB962C8B-B14F-4D97-AF65-F5344CB8AC3E}">
        <p14:creationId xmlns:p14="http://schemas.microsoft.com/office/powerpoint/2010/main" val="381696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EE9D28-D8D2-E24B-985B-55BF34DF9035}" type="datetimeFigureOut">
              <a:rPr lang="en-US" smtClean="0"/>
              <a:t>7/29/25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F71730-51EF-C448-8DEF-4A55A85BD58B}" type="slidenum">
              <a:rPr lang="en-US" smtClean="0"/>
              <a:t>‹#›</a:t>
            </a:fld>
            <a:endParaRPr lang="en-US"/>
          </a:p>
        </p:txBody>
      </p:sp>
    </p:spTree>
    <p:extLst>
      <p:ext uri="{BB962C8B-B14F-4D97-AF65-F5344CB8AC3E}">
        <p14:creationId xmlns:p14="http://schemas.microsoft.com/office/powerpoint/2010/main" val="638833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EE9D28-D8D2-E24B-985B-55BF34DF9035}" type="datetimeFigureOut">
              <a:rPr lang="en-US" smtClean="0"/>
              <a:t>7/29/25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F71730-51EF-C448-8DEF-4A55A85BD58B}" type="slidenum">
              <a:rPr lang="en-US" smtClean="0"/>
              <a:t>‹#›</a:t>
            </a:fld>
            <a:endParaRPr lang="en-US"/>
          </a:p>
        </p:txBody>
      </p:sp>
    </p:spTree>
    <p:extLst>
      <p:ext uri="{BB962C8B-B14F-4D97-AF65-F5344CB8AC3E}">
        <p14:creationId xmlns:p14="http://schemas.microsoft.com/office/powerpoint/2010/main" val="1606673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1124" y="1889760"/>
            <a:ext cx="16253247" cy="6614160"/>
          </a:xfrm>
        </p:spPr>
        <p:txBody>
          <a:bodyPr anchor="b"/>
          <a:lstStyle>
            <a:lvl1pPr>
              <a:defRPr sz="13226"/>
            </a:lvl1pPr>
          </a:lstStyle>
          <a:p>
            <a:r>
              <a:rPr lang="en-US"/>
              <a:t>Click to edit Master title style</a:t>
            </a:r>
          </a:p>
        </p:txBody>
      </p:sp>
      <p:sp>
        <p:nvSpPr>
          <p:cNvPr id="3" name="Content Placeholder 2"/>
          <p:cNvSpPr>
            <a:spLocks noGrp="1"/>
          </p:cNvSpPr>
          <p:nvPr>
            <p:ph idx="1"/>
          </p:nvPr>
        </p:nvSpPr>
        <p:spPr>
          <a:xfrm>
            <a:off x="21423844" y="4081364"/>
            <a:ext cx="25511760" cy="20144317"/>
          </a:xfrm>
        </p:spPr>
        <p:txBody>
          <a:bodyPr/>
          <a:lstStyle>
            <a:lvl1pPr>
              <a:defRPr sz="13226"/>
            </a:lvl1pPr>
            <a:lvl2pPr>
              <a:defRPr sz="11573"/>
            </a:lvl2pPr>
            <a:lvl3pPr>
              <a:defRPr sz="9920"/>
            </a:lvl3pPr>
            <a:lvl4pPr>
              <a:defRPr sz="8267"/>
            </a:lvl4pPr>
            <a:lvl5pPr>
              <a:defRPr sz="8267"/>
            </a:lvl5pPr>
            <a:lvl6pPr>
              <a:defRPr sz="8267"/>
            </a:lvl6pPr>
            <a:lvl7pPr>
              <a:defRPr sz="8267"/>
            </a:lvl7pPr>
            <a:lvl8pPr>
              <a:defRPr sz="8267"/>
            </a:lvl8pPr>
            <a:lvl9pPr>
              <a:defRPr sz="8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71124" y="8503920"/>
            <a:ext cx="16253247" cy="15754563"/>
          </a:xfrm>
        </p:spPr>
        <p:txBody>
          <a:bodyPr/>
          <a:lstStyle>
            <a:lvl1pPr marL="0" indent="0">
              <a:buNone/>
              <a:defRPr sz="6613"/>
            </a:lvl1pPr>
            <a:lvl2pPr marL="1889736" indent="0">
              <a:buNone/>
              <a:defRPr sz="5787"/>
            </a:lvl2pPr>
            <a:lvl3pPr marL="3779471" indent="0">
              <a:buNone/>
              <a:defRPr sz="4960"/>
            </a:lvl3pPr>
            <a:lvl4pPr marL="5669207" indent="0">
              <a:buNone/>
              <a:defRPr sz="4133"/>
            </a:lvl4pPr>
            <a:lvl5pPr marL="7558942" indent="0">
              <a:buNone/>
              <a:defRPr sz="4133"/>
            </a:lvl5pPr>
            <a:lvl6pPr marL="9448678" indent="0">
              <a:buNone/>
              <a:defRPr sz="4133"/>
            </a:lvl6pPr>
            <a:lvl7pPr marL="11338414" indent="0">
              <a:buNone/>
              <a:defRPr sz="4133"/>
            </a:lvl7pPr>
            <a:lvl8pPr marL="13228149" indent="0">
              <a:buNone/>
              <a:defRPr sz="4133"/>
            </a:lvl8pPr>
            <a:lvl9pPr marL="15117885" indent="0">
              <a:buNone/>
              <a:defRPr sz="4133"/>
            </a:lvl9pPr>
          </a:lstStyle>
          <a:p>
            <a:pPr lvl="0"/>
            <a:r>
              <a:rPr lang="en-US"/>
              <a:t>Click to edit Master text styles</a:t>
            </a:r>
          </a:p>
        </p:txBody>
      </p:sp>
      <p:sp>
        <p:nvSpPr>
          <p:cNvPr id="5" name="Date Placeholder 4"/>
          <p:cNvSpPr>
            <a:spLocks noGrp="1"/>
          </p:cNvSpPr>
          <p:nvPr>
            <p:ph type="dt" sz="half" idx="10"/>
          </p:nvPr>
        </p:nvSpPr>
        <p:spPr/>
        <p:txBody>
          <a:bodyPr/>
          <a:lstStyle/>
          <a:p>
            <a:fld id="{B1EE9D28-D8D2-E24B-985B-55BF34DF9035}" type="datetimeFigureOut">
              <a:rPr lang="en-US" smtClean="0"/>
              <a:t>7/29/25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71730-51EF-C448-8DEF-4A55A85BD58B}" type="slidenum">
              <a:rPr lang="en-US" smtClean="0"/>
              <a:t>‹#›</a:t>
            </a:fld>
            <a:endParaRPr lang="en-US"/>
          </a:p>
        </p:txBody>
      </p:sp>
    </p:spTree>
    <p:extLst>
      <p:ext uri="{BB962C8B-B14F-4D97-AF65-F5344CB8AC3E}">
        <p14:creationId xmlns:p14="http://schemas.microsoft.com/office/powerpoint/2010/main" val="895565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1124" y="1889760"/>
            <a:ext cx="16253247" cy="6614160"/>
          </a:xfrm>
        </p:spPr>
        <p:txBody>
          <a:bodyPr anchor="b"/>
          <a:lstStyle>
            <a:lvl1pPr>
              <a:defRPr sz="13226"/>
            </a:lvl1pPr>
          </a:lstStyle>
          <a:p>
            <a:r>
              <a:rPr lang="en-US"/>
              <a:t>Click to edit Master title style</a:t>
            </a:r>
          </a:p>
        </p:txBody>
      </p:sp>
      <p:sp>
        <p:nvSpPr>
          <p:cNvPr id="3" name="Picture Placeholder 2"/>
          <p:cNvSpPr>
            <a:spLocks noGrp="1" noChangeAspect="1"/>
          </p:cNvSpPr>
          <p:nvPr>
            <p:ph type="pic" idx="1"/>
          </p:nvPr>
        </p:nvSpPr>
        <p:spPr>
          <a:xfrm>
            <a:off x="21423844" y="4081364"/>
            <a:ext cx="25511760" cy="20144317"/>
          </a:xfrm>
        </p:spPr>
        <p:txBody>
          <a:bodyPr anchor="t"/>
          <a:lstStyle>
            <a:lvl1pPr marL="0" indent="0">
              <a:buNone/>
              <a:defRPr sz="13226"/>
            </a:lvl1pPr>
            <a:lvl2pPr marL="1889736" indent="0">
              <a:buNone/>
              <a:defRPr sz="11573"/>
            </a:lvl2pPr>
            <a:lvl3pPr marL="3779471" indent="0">
              <a:buNone/>
              <a:defRPr sz="9920"/>
            </a:lvl3pPr>
            <a:lvl4pPr marL="5669207" indent="0">
              <a:buNone/>
              <a:defRPr sz="8267"/>
            </a:lvl4pPr>
            <a:lvl5pPr marL="7558942" indent="0">
              <a:buNone/>
              <a:defRPr sz="8267"/>
            </a:lvl5pPr>
            <a:lvl6pPr marL="9448678" indent="0">
              <a:buNone/>
              <a:defRPr sz="8267"/>
            </a:lvl6pPr>
            <a:lvl7pPr marL="11338414" indent="0">
              <a:buNone/>
              <a:defRPr sz="8267"/>
            </a:lvl7pPr>
            <a:lvl8pPr marL="13228149" indent="0">
              <a:buNone/>
              <a:defRPr sz="8267"/>
            </a:lvl8pPr>
            <a:lvl9pPr marL="15117885" indent="0">
              <a:buNone/>
              <a:defRPr sz="8267"/>
            </a:lvl9pPr>
          </a:lstStyle>
          <a:p>
            <a:r>
              <a:rPr lang="en-US"/>
              <a:t>Drag picture to placeholder or click icon to add</a:t>
            </a:r>
          </a:p>
        </p:txBody>
      </p:sp>
      <p:sp>
        <p:nvSpPr>
          <p:cNvPr id="4" name="Text Placeholder 3"/>
          <p:cNvSpPr>
            <a:spLocks noGrp="1"/>
          </p:cNvSpPr>
          <p:nvPr>
            <p:ph type="body" sz="half" idx="2"/>
          </p:nvPr>
        </p:nvSpPr>
        <p:spPr>
          <a:xfrm>
            <a:off x="3471124" y="8503920"/>
            <a:ext cx="16253247" cy="15754563"/>
          </a:xfrm>
        </p:spPr>
        <p:txBody>
          <a:bodyPr/>
          <a:lstStyle>
            <a:lvl1pPr marL="0" indent="0">
              <a:buNone/>
              <a:defRPr sz="6613"/>
            </a:lvl1pPr>
            <a:lvl2pPr marL="1889736" indent="0">
              <a:buNone/>
              <a:defRPr sz="5787"/>
            </a:lvl2pPr>
            <a:lvl3pPr marL="3779471" indent="0">
              <a:buNone/>
              <a:defRPr sz="4960"/>
            </a:lvl3pPr>
            <a:lvl4pPr marL="5669207" indent="0">
              <a:buNone/>
              <a:defRPr sz="4133"/>
            </a:lvl4pPr>
            <a:lvl5pPr marL="7558942" indent="0">
              <a:buNone/>
              <a:defRPr sz="4133"/>
            </a:lvl5pPr>
            <a:lvl6pPr marL="9448678" indent="0">
              <a:buNone/>
              <a:defRPr sz="4133"/>
            </a:lvl6pPr>
            <a:lvl7pPr marL="11338414" indent="0">
              <a:buNone/>
              <a:defRPr sz="4133"/>
            </a:lvl7pPr>
            <a:lvl8pPr marL="13228149" indent="0">
              <a:buNone/>
              <a:defRPr sz="4133"/>
            </a:lvl8pPr>
            <a:lvl9pPr marL="15117885" indent="0">
              <a:buNone/>
              <a:defRPr sz="4133"/>
            </a:lvl9pPr>
          </a:lstStyle>
          <a:p>
            <a:pPr lvl="0"/>
            <a:r>
              <a:rPr lang="en-US"/>
              <a:t>Click to edit Master text styles</a:t>
            </a:r>
          </a:p>
        </p:txBody>
      </p:sp>
      <p:sp>
        <p:nvSpPr>
          <p:cNvPr id="5" name="Date Placeholder 4"/>
          <p:cNvSpPr>
            <a:spLocks noGrp="1"/>
          </p:cNvSpPr>
          <p:nvPr>
            <p:ph type="dt" sz="half" idx="10"/>
          </p:nvPr>
        </p:nvSpPr>
        <p:spPr/>
        <p:txBody>
          <a:bodyPr/>
          <a:lstStyle/>
          <a:p>
            <a:fld id="{B1EE9D28-D8D2-E24B-985B-55BF34DF9035}" type="datetimeFigureOut">
              <a:rPr lang="en-US" smtClean="0"/>
              <a:t>7/29/25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F71730-51EF-C448-8DEF-4A55A85BD58B}" type="slidenum">
              <a:rPr lang="en-US" smtClean="0"/>
              <a:t>‹#›</a:t>
            </a:fld>
            <a:endParaRPr lang="en-US"/>
          </a:p>
        </p:txBody>
      </p:sp>
    </p:spTree>
    <p:extLst>
      <p:ext uri="{BB962C8B-B14F-4D97-AF65-F5344CB8AC3E}">
        <p14:creationId xmlns:p14="http://schemas.microsoft.com/office/powerpoint/2010/main" val="57905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4560" y="1509191"/>
            <a:ext cx="43464480" cy="54789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64560" y="7545917"/>
            <a:ext cx="43464480" cy="179855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64560" y="26272921"/>
            <a:ext cx="11338560" cy="1509183"/>
          </a:xfrm>
          <a:prstGeom prst="rect">
            <a:avLst/>
          </a:prstGeom>
        </p:spPr>
        <p:txBody>
          <a:bodyPr vert="horz" lIns="91440" tIns="45720" rIns="91440" bIns="45720" rtlCol="0" anchor="ctr"/>
          <a:lstStyle>
            <a:lvl1pPr algn="l">
              <a:defRPr sz="4960">
                <a:solidFill>
                  <a:schemeClr val="tx1">
                    <a:tint val="75000"/>
                  </a:schemeClr>
                </a:solidFill>
              </a:defRPr>
            </a:lvl1pPr>
          </a:lstStyle>
          <a:p>
            <a:fld id="{B1EE9D28-D8D2-E24B-985B-55BF34DF9035}" type="datetimeFigureOut">
              <a:rPr lang="en-US" smtClean="0"/>
              <a:t>7/29/25</a:t>
            </a:fld>
            <a:endParaRPr lang="en-US"/>
          </a:p>
        </p:txBody>
      </p:sp>
      <p:sp>
        <p:nvSpPr>
          <p:cNvPr id="5" name="Footer Placeholder 4"/>
          <p:cNvSpPr>
            <a:spLocks noGrp="1"/>
          </p:cNvSpPr>
          <p:nvPr>
            <p:ph type="ftr" sz="quarter" idx="3"/>
          </p:nvPr>
        </p:nvSpPr>
        <p:spPr>
          <a:xfrm>
            <a:off x="16692880" y="26272921"/>
            <a:ext cx="17007840" cy="1509183"/>
          </a:xfrm>
          <a:prstGeom prst="rect">
            <a:avLst/>
          </a:prstGeom>
        </p:spPr>
        <p:txBody>
          <a:bodyPr vert="horz" lIns="91440" tIns="45720" rIns="91440" bIns="45720" rtlCol="0" anchor="ctr"/>
          <a:lstStyle>
            <a:lvl1pPr algn="ctr">
              <a:defRPr sz="49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5590480" y="26272921"/>
            <a:ext cx="11338560" cy="1509183"/>
          </a:xfrm>
          <a:prstGeom prst="rect">
            <a:avLst/>
          </a:prstGeom>
        </p:spPr>
        <p:txBody>
          <a:bodyPr vert="horz" lIns="91440" tIns="45720" rIns="91440" bIns="45720" rtlCol="0" anchor="ctr"/>
          <a:lstStyle>
            <a:lvl1pPr algn="r">
              <a:defRPr sz="4960">
                <a:solidFill>
                  <a:schemeClr val="tx1">
                    <a:tint val="75000"/>
                  </a:schemeClr>
                </a:solidFill>
              </a:defRPr>
            </a:lvl1pPr>
          </a:lstStyle>
          <a:p>
            <a:fld id="{7AF71730-51EF-C448-8DEF-4A55A85BD58B}" type="slidenum">
              <a:rPr lang="en-US" smtClean="0"/>
              <a:t>‹#›</a:t>
            </a:fld>
            <a:endParaRPr lang="en-US"/>
          </a:p>
        </p:txBody>
      </p:sp>
    </p:spTree>
    <p:extLst>
      <p:ext uri="{BB962C8B-B14F-4D97-AF65-F5344CB8AC3E}">
        <p14:creationId xmlns:p14="http://schemas.microsoft.com/office/powerpoint/2010/main" val="1375095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779471" rtl="0" eaLnBrk="1" latinLnBrk="0" hangingPunct="1">
        <a:lnSpc>
          <a:spcPct val="90000"/>
        </a:lnSpc>
        <a:spcBef>
          <a:spcPct val="0"/>
        </a:spcBef>
        <a:buNone/>
        <a:defRPr sz="18186" kern="1200">
          <a:solidFill>
            <a:schemeClr val="tx1"/>
          </a:solidFill>
          <a:latin typeface="+mj-lt"/>
          <a:ea typeface="+mj-ea"/>
          <a:cs typeface="+mj-cs"/>
        </a:defRPr>
      </a:lvl1pPr>
    </p:titleStyle>
    <p:bodyStyle>
      <a:lvl1pPr marL="944868" indent="-944868" algn="l" defTabSz="3779471" rtl="0" eaLnBrk="1" latinLnBrk="0" hangingPunct="1">
        <a:lnSpc>
          <a:spcPct val="90000"/>
        </a:lnSpc>
        <a:spcBef>
          <a:spcPts val="4133"/>
        </a:spcBef>
        <a:buFont typeface="Arial" panose="020B0604020202020204" pitchFamily="34" charset="0"/>
        <a:buChar char="•"/>
        <a:defRPr sz="11573" kern="1200">
          <a:solidFill>
            <a:schemeClr val="tx1"/>
          </a:solidFill>
          <a:latin typeface="+mn-lt"/>
          <a:ea typeface="+mn-ea"/>
          <a:cs typeface="+mn-cs"/>
        </a:defRPr>
      </a:lvl1pPr>
      <a:lvl2pPr marL="2834603" indent="-944868" algn="l" defTabSz="3779471" rtl="0" eaLnBrk="1" latinLnBrk="0" hangingPunct="1">
        <a:lnSpc>
          <a:spcPct val="90000"/>
        </a:lnSpc>
        <a:spcBef>
          <a:spcPts val="2067"/>
        </a:spcBef>
        <a:buFont typeface="Arial" panose="020B0604020202020204" pitchFamily="34" charset="0"/>
        <a:buChar char="•"/>
        <a:defRPr sz="9920" kern="1200">
          <a:solidFill>
            <a:schemeClr val="tx1"/>
          </a:solidFill>
          <a:latin typeface="+mn-lt"/>
          <a:ea typeface="+mn-ea"/>
          <a:cs typeface="+mn-cs"/>
        </a:defRPr>
      </a:lvl2pPr>
      <a:lvl3pPr marL="4724339" indent="-944868" algn="l" defTabSz="3779471" rtl="0" eaLnBrk="1" latinLnBrk="0" hangingPunct="1">
        <a:lnSpc>
          <a:spcPct val="90000"/>
        </a:lnSpc>
        <a:spcBef>
          <a:spcPts val="2067"/>
        </a:spcBef>
        <a:buFont typeface="Arial" panose="020B0604020202020204" pitchFamily="34" charset="0"/>
        <a:buChar char="•"/>
        <a:defRPr sz="8267" kern="1200">
          <a:solidFill>
            <a:schemeClr val="tx1"/>
          </a:solidFill>
          <a:latin typeface="+mn-lt"/>
          <a:ea typeface="+mn-ea"/>
          <a:cs typeface="+mn-cs"/>
        </a:defRPr>
      </a:lvl3pPr>
      <a:lvl4pPr marL="6614075" indent="-944868" algn="l" defTabSz="3779471" rtl="0" eaLnBrk="1" latinLnBrk="0" hangingPunct="1">
        <a:lnSpc>
          <a:spcPct val="90000"/>
        </a:lnSpc>
        <a:spcBef>
          <a:spcPts val="2067"/>
        </a:spcBef>
        <a:buFont typeface="Arial" panose="020B0604020202020204" pitchFamily="34" charset="0"/>
        <a:buChar char="•"/>
        <a:defRPr sz="7440" kern="1200">
          <a:solidFill>
            <a:schemeClr val="tx1"/>
          </a:solidFill>
          <a:latin typeface="+mn-lt"/>
          <a:ea typeface="+mn-ea"/>
          <a:cs typeface="+mn-cs"/>
        </a:defRPr>
      </a:lvl4pPr>
      <a:lvl5pPr marL="8503810" indent="-944868" algn="l" defTabSz="3779471" rtl="0" eaLnBrk="1" latinLnBrk="0" hangingPunct="1">
        <a:lnSpc>
          <a:spcPct val="90000"/>
        </a:lnSpc>
        <a:spcBef>
          <a:spcPts val="2067"/>
        </a:spcBef>
        <a:buFont typeface="Arial" panose="020B0604020202020204" pitchFamily="34" charset="0"/>
        <a:buChar char="•"/>
        <a:defRPr sz="7440" kern="1200">
          <a:solidFill>
            <a:schemeClr val="tx1"/>
          </a:solidFill>
          <a:latin typeface="+mn-lt"/>
          <a:ea typeface="+mn-ea"/>
          <a:cs typeface="+mn-cs"/>
        </a:defRPr>
      </a:lvl5pPr>
      <a:lvl6pPr marL="10393546" indent="-944868" algn="l" defTabSz="3779471" rtl="0" eaLnBrk="1" latinLnBrk="0" hangingPunct="1">
        <a:lnSpc>
          <a:spcPct val="90000"/>
        </a:lnSpc>
        <a:spcBef>
          <a:spcPts val="2067"/>
        </a:spcBef>
        <a:buFont typeface="Arial" panose="020B0604020202020204" pitchFamily="34" charset="0"/>
        <a:buChar char="•"/>
        <a:defRPr sz="7440" kern="1200">
          <a:solidFill>
            <a:schemeClr val="tx1"/>
          </a:solidFill>
          <a:latin typeface="+mn-lt"/>
          <a:ea typeface="+mn-ea"/>
          <a:cs typeface="+mn-cs"/>
        </a:defRPr>
      </a:lvl6pPr>
      <a:lvl7pPr marL="12283282" indent="-944868" algn="l" defTabSz="3779471" rtl="0" eaLnBrk="1" latinLnBrk="0" hangingPunct="1">
        <a:lnSpc>
          <a:spcPct val="90000"/>
        </a:lnSpc>
        <a:spcBef>
          <a:spcPts val="2067"/>
        </a:spcBef>
        <a:buFont typeface="Arial" panose="020B0604020202020204" pitchFamily="34" charset="0"/>
        <a:buChar char="•"/>
        <a:defRPr sz="7440" kern="1200">
          <a:solidFill>
            <a:schemeClr val="tx1"/>
          </a:solidFill>
          <a:latin typeface="+mn-lt"/>
          <a:ea typeface="+mn-ea"/>
          <a:cs typeface="+mn-cs"/>
        </a:defRPr>
      </a:lvl7pPr>
      <a:lvl8pPr marL="14173017" indent="-944868" algn="l" defTabSz="3779471" rtl="0" eaLnBrk="1" latinLnBrk="0" hangingPunct="1">
        <a:lnSpc>
          <a:spcPct val="90000"/>
        </a:lnSpc>
        <a:spcBef>
          <a:spcPts val="2067"/>
        </a:spcBef>
        <a:buFont typeface="Arial" panose="020B0604020202020204" pitchFamily="34" charset="0"/>
        <a:buChar char="•"/>
        <a:defRPr sz="7440" kern="1200">
          <a:solidFill>
            <a:schemeClr val="tx1"/>
          </a:solidFill>
          <a:latin typeface="+mn-lt"/>
          <a:ea typeface="+mn-ea"/>
          <a:cs typeface="+mn-cs"/>
        </a:defRPr>
      </a:lvl8pPr>
      <a:lvl9pPr marL="16062753" indent="-944868" algn="l" defTabSz="3779471" rtl="0" eaLnBrk="1" latinLnBrk="0" hangingPunct="1">
        <a:lnSpc>
          <a:spcPct val="90000"/>
        </a:lnSpc>
        <a:spcBef>
          <a:spcPts val="2067"/>
        </a:spcBef>
        <a:buFont typeface="Arial" panose="020B0604020202020204" pitchFamily="34" charset="0"/>
        <a:buChar char="•"/>
        <a:defRPr sz="7440" kern="1200">
          <a:solidFill>
            <a:schemeClr val="tx1"/>
          </a:solidFill>
          <a:latin typeface="+mn-lt"/>
          <a:ea typeface="+mn-ea"/>
          <a:cs typeface="+mn-cs"/>
        </a:defRPr>
      </a:lvl9pPr>
    </p:bodyStyle>
    <p:otherStyle>
      <a:defPPr>
        <a:defRPr lang="en-US"/>
      </a:defPPr>
      <a:lvl1pPr marL="0" algn="l" defTabSz="3779471" rtl="0" eaLnBrk="1" latinLnBrk="0" hangingPunct="1">
        <a:defRPr sz="7440" kern="1200">
          <a:solidFill>
            <a:schemeClr val="tx1"/>
          </a:solidFill>
          <a:latin typeface="+mn-lt"/>
          <a:ea typeface="+mn-ea"/>
          <a:cs typeface="+mn-cs"/>
        </a:defRPr>
      </a:lvl1pPr>
      <a:lvl2pPr marL="1889736" algn="l" defTabSz="3779471" rtl="0" eaLnBrk="1" latinLnBrk="0" hangingPunct="1">
        <a:defRPr sz="7440" kern="1200">
          <a:solidFill>
            <a:schemeClr val="tx1"/>
          </a:solidFill>
          <a:latin typeface="+mn-lt"/>
          <a:ea typeface="+mn-ea"/>
          <a:cs typeface="+mn-cs"/>
        </a:defRPr>
      </a:lvl2pPr>
      <a:lvl3pPr marL="3779471" algn="l" defTabSz="3779471" rtl="0" eaLnBrk="1" latinLnBrk="0" hangingPunct="1">
        <a:defRPr sz="7440" kern="1200">
          <a:solidFill>
            <a:schemeClr val="tx1"/>
          </a:solidFill>
          <a:latin typeface="+mn-lt"/>
          <a:ea typeface="+mn-ea"/>
          <a:cs typeface="+mn-cs"/>
        </a:defRPr>
      </a:lvl3pPr>
      <a:lvl4pPr marL="5669207" algn="l" defTabSz="3779471" rtl="0" eaLnBrk="1" latinLnBrk="0" hangingPunct="1">
        <a:defRPr sz="7440" kern="1200">
          <a:solidFill>
            <a:schemeClr val="tx1"/>
          </a:solidFill>
          <a:latin typeface="+mn-lt"/>
          <a:ea typeface="+mn-ea"/>
          <a:cs typeface="+mn-cs"/>
        </a:defRPr>
      </a:lvl4pPr>
      <a:lvl5pPr marL="7558942" algn="l" defTabSz="3779471" rtl="0" eaLnBrk="1" latinLnBrk="0" hangingPunct="1">
        <a:defRPr sz="7440" kern="1200">
          <a:solidFill>
            <a:schemeClr val="tx1"/>
          </a:solidFill>
          <a:latin typeface="+mn-lt"/>
          <a:ea typeface="+mn-ea"/>
          <a:cs typeface="+mn-cs"/>
        </a:defRPr>
      </a:lvl5pPr>
      <a:lvl6pPr marL="9448678" algn="l" defTabSz="3779471" rtl="0" eaLnBrk="1" latinLnBrk="0" hangingPunct="1">
        <a:defRPr sz="7440" kern="1200">
          <a:solidFill>
            <a:schemeClr val="tx1"/>
          </a:solidFill>
          <a:latin typeface="+mn-lt"/>
          <a:ea typeface="+mn-ea"/>
          <a:cs typeface="+mn-cs"/>
        </a:defRPr>
      </a:lvl6pPr>
      <a:lvl7pPr marL="11338414" algn="l" defTabSz="3779471" rtl="0" eaLnBrk="1" latinLnBrk="0" hangingPunct="1">
        <a:defRPr sz="7440" kern="1200">
          <a:solidFill>
            <a:schemeClr val="tx1"/>
          </a:solidFill>
          <a:latin typeface="+mn-lt"/>
          <a:ea typeface="+mn-ea"/>
          <a:cs typeface="+mn-cs"/>
        </a:defRPr>
      </a:lvl7pPr>
      <a:lvl8pPr marL="13228149" algn="l" defTabSz="3779471" rtl="0" eaLnBrk="1" latinLnBrk="0" hangingPunct="1">
        <a:defRPr sz="7440" kern="1200">
          <a:solidFill>
            <a:schemeClr val="tx1"/>
          </a:solidFill>
          <a:latin typeface="+mn-lt"/>
          <a:ea typeface="+mn-ea"/>
          <a:cs typeface="+mn-cs"/>
        </a:defRPr>
      </a:lvl8pPr>
      <a:lvl9pPr marL="15117885" algn="l" defTabSz="3779471" rtl="0" eaLnBrk="1" latinLnBrk="0" hangingPunct="1">
        <a:defRPr sz="7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hyperlink" Target="https://arxiv.org/abs/2507.00339" TargetMode="External"/><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8" name="テキスト ボックス 237">
            <a:extLst>
              <a:ext uri="{FF2B5EF4-FFF2-40B4-BE49-F238E27FC236}">
                <a16:creationId xmlns:a16="http://schemas.microsoft.com/office/drawing/2014/main" id="{0026203B-0267-EE8D-4B02-0981F184668E}"/>
              </a:ext>
            </a:extLst>
          </p:cNvPr>
          <p:cNvSpPr txBox="1"/>
          <p:nvPr/>
        </p:nvSpPr>
        <p:spPr>
          <a:xfrm>
            <a:off x="57936453" y="12188343"/>
            <a:ext cx="184731" cy="1115690"/>
          </a:xfrm>
          <a:prstGeom prst="rect">
            <a:avLst/>
          </a:prstGeom>
          <a:noFill/>
        </p:spPr>
        <p:txBody>
          <a:bodyPr wrap="none" lIns="91440" tIns="45720" rIns="91440" bIns="45720" rtlCol="0" anchor="t">
            <a:spAutoFit/>
          </a:bodyPr>
          <a:lstStyle/>
          <a:p>
            <a:endParaRPr lang="en-US" sz="6650">
              <a:ea typeface="ＭＳ Ｐゴシック"/>
              <a:cs typeface="Arial"/>
            </a:endParaRPr>
          </a:p>
        </p:txBody>
      </p:sp>
      <p:sp>
        <p:nvSpPr>
          <p:cNvPr id="8" name="TextBox 7"/>
          <p:cNvSpPr txBox="1"/>
          <p:nvPr/>
        </p:nvSpPr>
        <p:spPr>
          <a:xfrm>
            <a:off x="8953979" y="532697"/>
            <a:ext cx="41715742" cy="1279525"/>
          </a:xfrm>
          <a:prstGeom prst="rect">
            <a:avLst/>
          </a:prstGeom>
          <a:noFill/>
        </p:spPr>
        <p:txBody>
          <a:bodyPr wrap="square" lIns="91440" tIns="45720" rIns="91440" bIns="45720" rtlCol="0" anchor="ctr" anchorCtr="0">
            <a:noAutofit/>
          </a:bodyPr>
          <a:lstStyle/>
          <a:p>
            <a:r>
              <a:rPr lang="en-US" sz="8000" b="1" dirty="0">
                <a:solidFill>
                  <a:srgbClr val="1E5AAE"/>
                </a:solidFill>
                <a:latin typeface="Arial"/>
                <a:cs typeface="Arial"/>
              </a:rPr>
              <a:t>DSSI Challenge Problem: Computer Vision for Laboratory Automation</a:t>
            </a:r>
            <a:endParaRPr lang="en-US" dirty="0"/>
          </a:p>
        </p:txBody>
      </p:sp>
      <p:sp>
        <p:nvSpPr>
          <p:cNvPr id="9" name="TextBox 8"/>
          <p:cNvSpPr txBox="1"/>
          <p:nvPr/>
        </p:nvSpPr>
        <p:spPr>
          <a:xfrm>
            <a:off x="13268479" y="1859653"/>
            <a:ext cx="23129324" cy="2119849"/>
          </a:xfrm>
          <a:prstGeom prst="rect">
            <a:avLst/>
          </a:prstGeom>
          <a:noFill/>
        </p:spPr>
        <p:txBody>
          <a:bodyPr wrap="square" lIns="91440" tIns="45720" rIns="91440" bIns="45720" rtlCol="0" anchor="ctr">
            <a:noAutofit/>
          </a:bodyPr>
          <a:lstStyle/>
          <a:p>
            <a:pPr>
              <a:spcAft>
                <a:spcPts val="1200"/>
              </a:spcAft>
            </a:pPr>
            <a:r>
              <a:rPr lang="en-US" sz="4400">
                <a:latin typeface="Arial"/>
                <a:cs typeface="Arial"/>
              </a:rPr>
              <a:t>Savvas Marcou *, Ethan Pawl *, Forough Hammond *, Ashlyn Campbell *, Seoyeong Park *</a:t>
            </a:r>
            <a:endParaRPr lang="en-US">
              <a:cs typeface="Arial" panose="020B0604020202020204"/>
            </a:endParaRPr>
          </a:p>
          <a:p>
            <a:pPr algn="ctr"/>
            <a:r>
              <a:rPr lang="en-US" sz="3600">
                <a:latin typeface="Arial"/>
                <a:cs typeface="Arial"/>
              </a:rPr>
              <a:t>* Equal Contribution </a:t>
            </a:r>
            <a:endParaRPr lang="en-US" sz="6650">
              <a:cs typeface="Arial"/>
            </a:endParaRPr>
          </a:p>
        </p:txBody>
      </p:sp>
      <p:sp>
        <p:nvSpPr>
          <p:cNvPr id="10" name="TextBox 9"/>
          <p:cNvSpPr txBox="1"/>
          <p:nvPr/>
        </p:nvSpPr>
        <p:spPr>
          <a:xfrm>
            <a:off x="1633205" y="5560345"/>
            <a:ext cx="8706550" cy="6278642"/>
          </a:xfrm>
          <a:prstGeom prst="rect">
            <a:avLst/>
          </a:prstGeom>
          <a:noFill/>
        </p:spPr>
        <p:txBody>
          <a:bodyPr wrap="square" lIns="314960" tIns="45720" rIns="314960" bIns="45720" rtlCol="0" anchor="t">
            <a:spAutoFit/>
          </a:bodyPr>
          <a:lstStyle/>
          <a:p>
            <a:pPr marL="571500" indent="-571500" algn="just">
              <a:buFont typeface="Arial"/>
              <a:buChar char="•"/>
            </a:pPr>
            <a:r>
              <a:rPr lang="en-US" sz="3300"/>
              <a:t>Annotated real-world data for occlusion-aware vision tasks in lab settings is infeasible (Moore et. al, 2025).</a:t>
            </a:r>
            <a:endParaRPr lang="en-US" sz="3300">
              <a:cs typeface="Arial"/>
            </a:endParaRPr>
          </a:p>
          <a:p>
            <a:pPr marL="571500" indent="-571500" algn="just">
              <a:buFont typeface="Arial"/>
              <a:buChar char="•"/>
            </a:pPr>
            <a:r>
              <a:rPr lang="en-US" sz="3300"/>
              <a:t>The</a:t>
            </a:r>
            <a:r>
              <a:rPr lang="en-US" sz="3300">
                <a:solidFill>
                  <a:srgbClr val="FF0000"/>
                </a:solidFill>
              </a:rPr>
              <a:t> </a:t>
            </a:r>
            <a:r>
              <a:rPr lang="en-US" sz="3300" b="1">
                <a:solidFill>
                  <a:srgbClr val="FF0000"/>
                </a:solidFill>
              </a:rPr>
              <a:t>M</a:t>
            </a:r>
            <a:r>
              <a:rPr lang="en-US" sz="3300"/>
              <a:t>ultiple </a:t>
            </a:r>
            <a:r>
              <a:rPr lang="en-US" sz="3300" b="1">
                <a:solidFill>
                  <a:srgbClr val="FF0000"/>
                </a:solidFill>
              </a:rPr>
              <a:t>O</a:t>
            </a:r>
            <a:r>
              <a:rPr lang="en-US" sz="3300"/>
              <a:t>bject </a:t>
            </a:r>
            <a:r>
              <a:rPr lang="en-US" sz="3300" b="1">
                <a:solidFill>
                  <a:srgbClr val="FF0000"/>
                </a:solidFill>
              </a:rPr>
              <a:t>V</a:t>
            </a:r>
            <a:r>
              <a:rPr lang="en-US" sz="3300"/>
              <a:t>ideo with </a:t>
            </a:r>
            <a:r>
              <a:rPr lang="en-US" sz="3300">
                <a:solidFill>
                  <a:srgbClr val="FF0000"/>
                </a:solidFill>
              </a:rPr>
              <a:t>M</a:t>
            </a:r>
            <a:r>
              <a:rPr lang="en-US" sz="3300"/>
              <a:t>ulti-</a:t>
            </a:r>
            <a:r>
              <a:rPr lang="en-US" sz="3300" b="1">
                <a:solidFill>
                  <a:srgbClr val="FF0000"/>
                </a:solidFill>
              </a:rPr>
              <a:t>C</a:t>
            </a:r>
            <a:r>
              <a:rPr lang="en-US" sz="3300"/>
              <a:t>ameras and </a:t>
            </a:r>
            <a:r>
              <a:rPr lang="en-US" sz="3300" b="1" err="1">
                <a:solidFill>
                  <a:srgbClr val="FF0000"/>
                </a:solidFill>
              </a:rPr>
              <a:t>A</a:t>
            </a:r>
            <a:r>
              <a:rPr lang="en-US" sz="3300" err="1"/>
              <a:t>modal</a:t>
            </a:r>
            <a:r>
              <a:rPr lang="en-US" sz="3300"/>
              <a:t> </a:t>
            </a:r>
            <a:r>
              <a:rPr lang="en-US" sz="3300">
                <a:solidFill>
                  <a:srgbClr val="FF0000"/>
                </a:solidFill>
              </a:rPr>
              <a:t>C</a:t>
            </a:r>
            <a:r>
              <a:rPr lang="en-US" sz="3300"/>
              <a:t>ontent, (</a:t>
            </a:r>
            <a:r>
              <a:rPr lang="en-US" sz="3300" err="1"/>
              <a:t>MOVi</a:t>
            </a:r>
            <a:r>
              <a:rPr lang="en-US" sz="3300"/>
              <a:t>-MC-AC) synthetic dataset </a:t>
            </a:r>
            <a:r>
              <a:rPr lang="en-US" sz="3600" b="1">
                <a:cs typeface="Arial"/>
              </a:rPr>
              <a:t>(&gt;200k images) </a:t>
            </a:r>
            <a:r>
              <a:rPr lang="en-US" sz="3300"/>
              <a:t>can be leveraged to train computer vision models to perform lab-relevant tasks such as object reconstruction and tracking across views and time (Moore et. al, 2025). </a:t>
            </a:r>
            <a:endParaRPr lang="en-US" sz="3300">
              <a:cs typeface="Arial"/>
            </a:endParaRPr>
          </a:p>
          <a:p>
            <a:pPr marL="571500" indent="-571500" algn="just">
              <a:buFont typeface="Arial"/>
              <a:buChar char="•"/>
            </a:pPr>
            <a:endParaRPr lang="en-US" sz="3300">
              <a:ea typeface="Calibri"/>
              <a:cs typeface="Arial"/>
            </a:endParaRPr>
          </a:p>
        </p:txBody>
      </p:sp>
      <p:sp>
        <p:nvSpPr>
          <p:cNvPr id="11" name="TextBox 10"/>
          <p:cNvSpPr txBox="1"/>
          <p:nvPr/>
        </p:nvSpPr>
        <p:spPr>
          <a:xfrm>
            <a:off x="17849914" y="17401211"/>
            <a:ext cx="14875456" cy="923330"/>
          </a:xfrm>
          <a:prstGeom prst="rect">
            <a:avLst/>
          </a:prstGeom>
          <a:noFill/>
        </p:spPr>
        <p:txBody>
          <a:bodyPr wrap="square" lIns="314960" tIns="45720" rIns="314960" bIns="45720" rtlCol="0" anchor="t">
            <a:spAutoFit/>
          </a:bodyPr>
          <a:lstStyle/>
          <a:p>
            <a:r>
              <a:rPr lang="en-US" sz="5400" b="1">
                <a:solidFill>
                  <a:srgbClr val="1B1C19"/>
                </a:solidFill>
                <a:latin typeface="Arial"/>
                <a:ea typeface="Calibri"/>
                <a:cs typeface="Arial"/>
              </a:rPr>
              <a:t>Task 1: Image-Based Mask &amp; Content</a:t>
            </a:r>
          </a:p>
        </p:txBody>
      </p:sp>
      <p:sp>
        <p:nvSpPr>
          <p:cNvPr id="12" name="TextBox 11"/>
          <p:cNvSpPr txBox="1"/>
          <p:nvPr/>
        </p:nvSpPr>
        <p:spPr>
          <a:xfrm>
            <a:off x="33877493" y="4555256"/>
            <a:ext cx="14877288" cy="923330"/>
          </a:xfrm>
          <a:prstGeom prst="rect">
            <a:avLst/>
          </a:prstGeom>
          <a:noFill/>
        </p:spPr>
        <p:txBody>
          <a:bodyPr wrap="square" lIns="314960" tIns="45720" rIns="314960" bIns="45720" rtlCol="0" anchor="t">
            <a:spAutoFit/>
          </a:bodyPr>
          <a:lstStyle/>
          <a:p>
            <a:r>
              <a:rPr lang="en-US" sz="5400" b="1">
                <a:solidFill>
                  <a:srgbClr val="1B1C19"/>
                </a:solidFill>
                <a:latin typeface="Arial"/>
                <a:ea typeface="Calibri"/>
                <a:cs typeface="Arial"/>
              </a:rPr>
              <a:t>Task 2: Video-Based Mask &amp; Content</a:t>
            </a:r>
          </a:p>
        </p:txBody>
      </p:sp>
      <p:sp>
        <p:nvSpPr>
          <p:cNvPr id="31" name="TextBox 30"/>
          <p:cNvSpPr txBox="1"/>
          <p:nvPr/>
        </p:nvSpPr>
        <p:spPr>
          <a:xfrm>
            <a:off x="1003300" y="27675226"/>
            <a:ext cx="21648946" cy="461665"/>
          </a:xfrm>
          <a:prstGeom prst="rect">
            <a:avLst/>
          </a:prstGeom>
          <a:noFill/>
        </p:spPr>
        <p:txBody>
          <a:bodyPr wrap="square" lIns="91440" tIns="45720" rIns="91440" bIns="45720" rtlCol="0" anchor="t">
            <a:spAutoFit/>
          </a:bodyPr>
          <a:lstStyle/>
          <a:p>
            <a:r>
              <a:rPr lang="en-US" sz="2400">
                <a:solidFill>
                  <a:schemeClr val="bg1"/>
                </a:solidFill>
                <a:latin typeface="Arial"/>
                <a:cs typeface="Arial"/>
              </a:rPr>
              <a:t>This work performed under the auspices of the U.S. Department of Energy by Lawrence Livermore National Laboratory under Contract DE-AC52-07NA27344.</a:t>
            </a:r>
          </a:p>
        </p:txBody>
      </p:sp>
      <p:sp>
        <p:nvSpPr>
          <p:cNvPr id="33" name="TextBox 32"/>
          <p:cNvSpPr txBox="1"/>
          <p:nvPr/>
        </p:nvSpPr>
        <p:spPr>
          <a:xfrm>
            <a:off x="33722188" y="20837247"/>
            <a:ext cx="5498613" cy="923330"/>
          </a:xfrm>
          <a:prstGeom prst="rect">
            <a:avLst/>
          </a:prstGeom>
          <a:noFill/>
        </p:spPr>
        <p:txBody>
          <a:bodyPr wrap="square" lIns="314960" tIns="45720" rIns="314960" bIns="45720" rtlCol="0" anchor="t">
            <a:spAutoFit/>
          </a:bodyPr>
          <a:lstStyle/>
          <a:p>
            <a:r>
              <a:rPr lang="en-US" sz="5400" b="1">
                <a:solidFill>
                  <a:srgbClr val="1B1C19"/>
                </a:solidFill>
                <a:latin typeface="Arial"/>
                <a:ea typeface="Calibri"/>
                <a:cs typeface="Arial"/>
              </a:rPr>
              <a:t>Conclusion</a:t>
            </a:r>
            <a:endParaRPr lang="en-US" sz="5400" b="1">
              <a:solidFill>
                <a:srgbClr val="1B1C19"/>
              </a:solidFill>
              <a:latin typeface="Arial" panose="020B0604020202020204" pitchFamily="34" charset="0"/>
              <a:ea typeface="Calibri" charset="0"/>
              <a:cs typeface="Arial" panose="020B0604020202020204" pitchFamily="34" charset="0"/>
            </a:endParaRPr>
          </a:p>
        </p:txBody>
      </p:sp>
      <p:sp>
        <p:nvSpPr>
          <p:cNvPr id="16" name="TextBox 15">
            <a:extLst>
              <a:ext uri="{FF2B5EF4-FFF2-40B4-BE49-F238E27FC236}">
                <a16:creationId xmlns:a16="http://schemas.microsoft.com/office/drawing/2014/main" id="{79F206CA-E7C5-D5C5-2192-7B4BF8048EA5}"/>
              </a:ext>
            </a:extLst>
          </p:cNvPr>
          <p:cNvSpPr txBox="1"/>
          <p:nvPr/>
        </p:nvSpPr>
        <p:spPr>
          <a:xfrm>
            <a:off x="1703200" y="4614407"/>
            <a:ext cx="14875456" cy="923330"/>
          </a:xfrm>
          <a:prstGeom prst="rect">
            <a:avLst/>
          </a:prstGeom>
          <a:noFill/>
        </p:spPr>
        <p:txBody>
          <a:bodyPr wrap="square" lIns="314960" tIns="45720" rIns="314960" bIns="45720" rtlCol="0" anchor="t">
            <a:spAutoFit/>
          </a:bodyPr>
          <a:lstStyle/>
          <a:p>
            <a:r>
              <a:rPr lang="en-US" sz="5400" b="1">
                <a:solidFill>
                  <a:srgbClr val="1B1C19"/>
                </a:solidFill>
                <a:latin typeface="Arial"/>
                <a:ea typeface="Calibri" charset="0"/>
                <a:cs typeface="Arial"/>
              </a:rPr>
              <a:t>Motivation</a:t>
            </a:r>
          </a:p>
        </p:txBody>
      </p:sp>
      <p:sp>
        <p:nvSpPr>
          <p:cNvPr id="46" name="TextBox 45">
            <a:extLst>
              <a:ext uri="{FF2B5EF4-FFF2-40B4-BE49-F238E27FC236}">
                <a16:creationId xmlns:a16="http://schemas.microsoft.com/office/drawing/2014/main" id="{8B8E5B25-4BBA-F1CC-4428-9EC6F75D255A}"/>
              </a:ext>
            </a:extLst>
          </p:cNvPr>
          <p:cNvSpPr txBox="1"/>
          <p:nvPr/>
        </p:nvSpPr>
        <p:spPr>
          <a:xfrm>
            <a:off x="40672475" y="22483852"/>
            <a:ext cx="55618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a:solidFill>
                  <a:schemeClr val="bg1"/>
                </a:solidFill>
                <a:cs typeface="Arial"/>
              </a:rPr>
              <a:t>b)</a:t>
            </a:r>
          </a:p>
        </p:txBody>
      </p: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id="{95481D5E-D5F2-9C88-5BC9-3BAF5A5BF9E0}"/>
                  </a:ext>
                </a:extLst>
              </p:cNvPr>
              <p:cNvSpPr txBox="1"/>
              <p:nvPr/>
            </p:nvSpPr>
            <p:spPr>
              <a:xfrm>
                <a:off x="40088559" y="4504618"/>
                <a:ext cx="63478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US" sz="3200" b="0" i="1" smtClean="0">
                          <a:solidFill>
                            <a:schemeClr val="bg1"/>
                          </a:solidFill>
                          <a:latin typeface="Cambria Math" panose="02040503050406030204" pitchFamily="18" charset="0"/>
                        </a:rPr>
                        <m:t>(</m:t>
                      </m:r>
                      <m:r>
                        <m:rPr>
                          <m:sty m:val="p"/>
                        </m:rPr>
                        <a:rPr kumimoji="1" lang="en-US" altLang="ja-US" sz="3200" b="0" i="0" smtClean="0">
                          <a:solidFill>
                            <a:schemeClr val="bg1"/>
                          </a:solidFill>
                          <a:latin typeface="Cambria Math" panose="02040503050406030204" pitchFamily="18" charset="0"/>
                        </a:rPr>
                        <m:t>c</m:t>
                      </m:r>
                      <m:r>
                        <a:rPr kumimoji="1" lang="en-US" altLang="ja-US" sz="3200" b="0" i="1" smtClean="0">
                          <a:solidFill>
                            <a:schemeClr val="bg1"/>
                          </a:solidFill>
                          <a:latin typeface="Cambria Math" panose="02040503050406030204" pitchFamily="18" charset="0"/>
                        </a:rPr>
                        <m:t>)</m:t>
                      </m:r>
                    </m:oMath>
                  </m:oMathPara>
                </a14:m>
                <a:endParaRPr kumimoji="1" lang="ja-US" altLang="en-US" sz="3200">
                  <a:solidFill>
                    <a:schemeClr val="bg1"/>
                  </a:solidFill>
                </a:endParaRPr>
              </a:p>
            </p:txBody>
          </p:sp>
        </mc:Choice>
        <mc:Fallback xmlns="">
          <p:sp>
            <p:nvSpPr>
              <p:cNvPr id="13" name="テキスト ボックス 12">
                <a:extLst>
                  <a:ext uri="{FF2B5EF4-FFF2-40B4-BE49-F238E27FC236}">
                    <a16:creationId xmlns:a16="http://schemas.microsoft.com/office/drawing/2014/main" id="{95481D5E-D5F2-9C88-5BC9-3BAF5A5BF9E0}"/>
                  </a:ext>
                </a:extLst>
              </p:cNvPr>
              <p:cNvSpPr txBox="1">
                <a:spLocks noRot="1" noChangeAspect="1" noMove="1" noResize="1" noEditPoints="1" noAdjustHandles="1" noChangeArrowheads="1" noChangeShapeType="1" noTextEdit="1"/>
              </p:cNvSpPr>
              <p:nvPr/>
            </p:nvSpPr>
            <p:spPr>
              <a:xfrm>
                <a:off x="40088559" y="4504618"/>
                <a:ext cx="634789" cy="492443"/>
              </a:xfrm>
              <a:prstGeom prst="rect">
                <a:avLst/>
              </a:prstGeom>
              <a:blipFill>
                <a:blip r:embed="rId4"/>
                <a:stretch>
                  <a:fillRect/>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9CC38BB6-8070-BA7D-2497-AC0C24E2675F}"/>
              </a:ext>
            </a:extLst>
          </p:cNvPr>
          <p:cNvGrpSpPr/>
          <p:nvPr/>
        </p:nvGrpSpPr>
        <p:grpSpPr>
          <a:xfrm>
            <a:off x="33537393" y="24353676"/>
            <a:ext cx="15982441" cy="2646568"/>
            <a:chOff x="33537393" y="24209358"/>
            <a:chExt cx="15982441" cy="2646568"/>
          </a:xfrm>
        </p:grpSpPr>
        <p:sp>
          <p:nvSpPr>
            <p:cNvPr id="44" name="TextBox 43">
              <a:extLst>
                <a:ext uri="{FF2B5EF4-FFF2-40B4-BE49-F238E27FC236}">
                  <a16:creationId xmlns:a16="http://schemas.microsoft.com/office/drawing/2014/main" id="{82C9D4C3-A7A2-204B-14BA-23B1EEF957B6}"/>
                </a:ext>
              </a:extLst>
            </p:cNvPr>
            <p:cNvSpPr txBox="1"/>
            <p:nvPr/>
          </p:nvSpPr>
          <p:spPr>
            <a:xfrm>
              <a:off x="33692060" y="24209358"/>
              <a:ext cx="2561425" cy="523220"/>
            </a:xfrm>
            <a:prstGeom prst="rect">
              <a:avLst/>
            </a:prstGeom>
            <a:noFill/>
          </p:spPr>
          <p:txBody>
            <a:bodyPr wrap="square" lIns="314960" tIns="45720" rIns="314960" bIns="45720" rtlCol="0" anchor="t">
              <a:spAutoFit/>
            </a:bodyPr>
            <a:lstStyle/>
            <a:p>
              <a:r>
                <a:rPr lang="en-US" sz="2800" b="1">
                  <a:solidFill>
                    <a:srgbClr val="1B1C19"/>
                  </a:solidFill>
                  <a:latin typeface="Arial"/>
                  <a:ea typeface="Calibri"/>
                  <a:cs typeface="Arial"/>
                </a:rPr>
                <a:t>References</a:t>
              </a:r>
              <a:endParaRPr lang="en-US" sz="2800" b="1">
                <a:solidFill>
                  <a:srgbClr val="1B1C19"/>
                </a:solidFill>
                <a:latin typeface="Arial" panose="020B0604020202020204" pitchFamily="34" charset="0"/>
                <a:ea typeface="Calibri" charset="0"/>
                <a:cs typeface="Arial" panose="020B0604020202020204" pitchFamily="34" charset="0"/>
              </a:endParaRPr>
            </a:p>
          </p:txBody>
        </p:sp>
        <p:sp>
          <p:nvSpPr>
            <p:cNvPr id="45" name="TextBox 44">
              <a:extLst>
                <a:ext uri="{FF2B5EF4-FFF2-40B4-BE49-F238E27FC236}">
                  <a16:creationId xmlns:a16="http://schemas.microsoft.com/office/drawing/2014/main" id="{90A9C38B-05D8-5992-2CE1-74F6B0B8283C}"/>
                </a:ext>
              </a:extLst>
            </p:cNvPr>
            <p:cNvSpPr txBox="1"/>
            <p:nvPr/>
          </p:nvSpPr>
          <p:spPr>
            <a:xfrm>
              <a:off x="33537393" y="24732268"/>
              <a:ext cx="15982441" cy="2123658"/>
            </a:xfrm>
            <a:prstGeom prst="rect">
              <a:avLst/>
            </a:prstGeom>
            <a:noFill/>
          </p:spPr>
          <p:txBody>
            <a:bodyPr wrap="square" lIns="314960" tIns="45720" rIns="314960" bIns="45720" rtlCol="0" anchor="t">
              <a:spAutoFit/>
            </a:bodyPr>
            <a:lstStyle/>
            <a:p>
              <a:pPr marL="457200" indent="-457200">
                <a:buFont typeface="Arial" panose="020B0604020202020204" pitchFamily="34" charset="0"/>
                <a:buChar char="•"/>
              </a:pPr>
              <a:r>
                <a:rPr lang="en-US" sz="1800"/>
                <a:t>Moore, A., Saini, A., Cancilla, K., Poland, D., &amp; Carrano, C. (2025). Training for X-Ray Vision: </a:t>
              </a:r>
              <a:r>
                <a:rPr lang="en-US" sz="1800" err="1"/>
                <a:t>Amodal</a:t>
              </a:r>
              <a:r>
                <a:rPr lang="en-US" sz="1800"/>
                <a:t> segmentation, </a:t>
              </a:r>
              <a:r>
                <a:rPr lang="en-US" sz="1800" err="1"/>
                <a:t>amodal</a:t>
              </a:r>
              <a:r>
                <a:rPr lang="en-US" sz="1800"/>
                <a:t> content completion, and view-invariant object representation from multi-camera video. </a:t>
              </a:r>
              <a:r>
                <a:rPr lang="en-US" sz="1800" err="1"/>
                <a:t>arXiv</a:t>
              </a:r>
              <a:r>
                <a:rPr lang="en-US" sz="1800"/>
                <a:t>. </a:t>
              </a:r>
              <a:r>
                <a:rPr lang="en-US" sz="1800" u="sng">
                  <a:hlinkClick r:id="rId5"/>
                </a:rPr>
                <a:t>https://arxiv.org/abs/2507.00339</a:t>
              </a:r>
              <a:endParaRPr lang="en-US" sz="1800"/>
            </a:p>
            <a:p>
              <a:pPr marL="457200" indent="-457200">
                <a:buFont typeface="Arial" panose="020B0604020202020204" pitchFamily="34" charset="0"/>
                <a:buChar char="•"/>
              </a:pPr>
              <a:r>
                <a:rPr lang="en-US" sz="1800" err="1"/>
                <a:t>Ronneberger</a:t>
              </a:r>
              <a:r>
                <a:rPr lang="en-US" sz="1800"/>
                <a:t>, O., Fischer, P., &amp; Brox, T. (2015, October). U-net: Convolutional networks for biomedical image segmentation. In </a:t>
              </a:r>
              <a:r>
                <a:rPr lang="en-US" sz="1800" i="1"/>
                <a:t>International Conference on Medical image computing and computer-assisted intervention</a:t>
              </a:r>
              <a:r>
                <a:rPr lang="en-US" sz="1800"/>
                <a:t> (pp. 234-241). </a:t>
              </a:r>
            </a:p>
            <a:p>
              <a:pPr marL="457200" indent="-457200">
                <a:buFont typeface="Arial" panose="020B0604020202020204" pitchFamily="34" charset="0"/>
                <a:buChar char="•"/>
              </a:pPr>
              <a:r>
                <a:rPr lang="en-US" sz="1800"/>
                <a:t>Shi, X., Chen, Z., Wang, H., Yeung, D. Y., Wong, W. K., &amp; Woo, W. C. (2015). Convolutional LSTM network: A machine learning approach for precipitation nowcasting. </a:t>
              </a:r>
              <a:r>
                <a:rPr lang="en-US" sz="1800" i="1"/>
                <a:t>Advances in neural information processing systems</a:t>
              </a:r>
              <a:r>
                <a:rPr lang="en-US" sz="1800"/>
                <a:t>, </a:t>
              </a:r>
              <a:r>
                <a:rPr lang="en-US" sz="1800" i="1"/>
                <a:t>28</a:t>
              </a:r>
              <a:endParaRPr lang="en-US" sz="2400" u="sng"/>
            </a:p>
            <a:p>
              <a:pPr marL="457200" indent="-457200">
                <a:buFont typeface="Arial" panose="020B0604020202020204" pitchFamily="34" charset="0"/>
                <a:buChar char="•"/>
              </a:pPr>
              <a:endParaRPr lang="en-US" sz="2400"/>
            </a:p>
          </p:txBody>
        </p:sp>
      </p:grpSp>
      <p:grpSp>
        <p:nvGrpSpPr>
          <p:cNvPr id="36" name="Group 35">
            <a:extLst>
              <a:ext uri="{FF2B5EF4-FFF2-40B4-BE49-F238E27FC236}">
                <a16:creationId xmlns:a16="http://schemas.microsoft.com/office/drawing/2014/main" id="{8DDE4734-DAF4-0BC5-E508-3BBC1E261230}"/>
              </a:ext>
            </a:extLst>
          </p:cNvPr>
          <p:cNvGrpSpPr/>
          <p:nvPr/>
        </p:nvGrpSpPr>
        <p:grpSpPr>
          <a:xfrm>
            <a:off x="10638363" y="5466406"/>
            <a:ext cx="5500222" cy="6010941"/>
            <a:chOff x="10985069" y="4872101"/>
            <a:chExt cx="5500222" cy="6010941"/>
          </a:xfrm>
        </p:grpSpPr>
        <p:sp>
          <p:nvSpPr>
            <p:cNvPr id="21" name="TextBox 20">
              <a:extLst>
                <a:ext uri="{FF2B5EF4-FFF2-40B4-BE49-F238E27FC236}">
                  <a16:creationId xmlns:a16="http://schemas.microsoft.com/office/drawing/2014/main" id="{F93C89F6-E3FC-DE85-A73E-045AEB5C2876}"/>
                </a:ext>
              </a:extLst>
            </p:cNvPr>
            <p:cNvSpPr txBox="1"/>
            <p:nvPr/>
          </p:nvSpPr>
          <p:spPr>
            <a:xfrm>
              <a:off x="10987630" y="10052045"/>
              <a:ext cx="54976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cs typeface="Arial"/>
                </a:rPr>
                <a:t>Fig 1. </a:t>
              </a:r>
              <a:r>
                <a:rPr lang="en-US" sz="2400" i="1">
                  <a:cs typeface="Arial"/>
                </a:rPr>
                <a:t>A robotic arm precisely handling vials in a modern laboratory</a:t>
              </a:r>
              <a:endParaRPr lang="en-US" sz="2400" i="1"/>
            </a:p>
          </p:txBody>
        </p:sp>
        <p:pic>
          <p:nvPicPr>
            <p:cNvPr id="1027" name="Picture 3" descr="Free Robotic lab automation Image | Download at StockCake">
              <a:extLst>
                <a:ext uri="{FF2B5EF4-FFF2-40B4-BE49-F238E27FC236}">
                  <a16:creationId xmlns:a16="http://schemas.microsoft.com/office/drawing/2014/main" id="{07235EB1-20E6-C6DB-4570-71B5B94EDE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85069" y="4872101"/>
              <a:ext cx="5184872" cy="5184872"/>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TextBox 52">
            <a:extLst>
              <a:ext uri="{FF2B5EF4-FFF2-40B4-BE49-F238E27FC236}">
                <a16:creationId xmlns:a16="http://schemas.microsoft.com/office/drawing/2014/main" id="{508E19F4-A41A-0409-BFFF-86F866FBF5C3}"/>
              </a:ext>
            </a:extLst>
          </p:cNvPr>
          <p:cNvSpPr txBox="1"/>
          <p:nvPr/>
        </p:nvSpPr>
        <p:spPr>
          <a:xfrm>
            <a:off x="1633204" y="11467439"/>
            <a:ext cx="7247068" cy="923330"/>
          </a:xfrm>
          <a:prstGeom prst="rect">
            <a:avLst/>
          </a:prstGeom>
          <a:noFill/>
        </p:spPr>
        <p:txBody>
          <a:bodyPr wrap="square" lIns="314960" tIns="45720" rIns="314960" bIns="45720" rtlCol="0" anchor="t">
            <a:spAutoFit/>
          </a:bodyPr>
          <a:lstStyle/>
          <a:p>
            <a:r>
              <a:rPr lang="en-US" sz="5400" b="1">
                <a:solidFill>
                  <a:srgbClr val="1B1C19"/>
                </a:solidFill>
                <a:latin typeface="Arial"/>
                <a:ea typeface="Calibri" charset="0"/>
                <a:cs typeface="Arial"/>
              </a:rPr>
              <a:t>Objectives</a:t>
            </a:r>
          </a:p>
        </p:txBody>
      </p:sp>
      <p:sp>
        <p:nvSpPr>
          <p:cNvPr id="54" name="TextBox 53">
            <a:extLst>
              <a:ext uri="{FF2B5EF4-FFF2-40B4-BE49-F238E27FC236}">
                <a16:creationId xmlns:a16="http://schemas.microsoft.com/office/drawing/2014/main" id="{17325123-0168-8082-0146-55FDFE7E28F8}"/>
              </a:ext>
            </a:extLst>
          </p:cNvPr>
          <p:cNvSpPr txBox="1"/>
          <p:nvPr/>
        </p:nvSpPr>
        <p:spPr>
          <a:xfrm>
            <a:off x="1633204" y="12446926"/>
            <a:ext cx="14654546" cy="2062103"/>
          </a:xfrm>
          <a:prstGeom prst="rect">
            <a:avLst/>
          </a:prstGeom>
          <a:noFill/>
        </p:spPr>
        <p:txBody>
          <a:bodyPr wrap="square" lIns="314960" tIns="45720" rIns="314960" bIns="45720" rtlCol="0" anchor="t">
            <a:spAutoFit/>
          </a:bodyPr>
          <a:lstStyle/>
          <a:p>
            <a:pPr marL="314325" indent="-314325" algn="just">
              <a:buFont typeface="Arial" panose="020B0604020202020204" pitchFamily="34" charset="0"/>
              <a:buChar char="•"/>
            </a:pPr>
            <a:r>
              <a:rPr lang="en-US" sz="3200" b="1">
                <a:solidFill>
                  <a:srgbClr val="000000"/>
                </a:solidFill>
                <a:latin typeface="Arial"/>
                <a:cs typeface="Arial"/>
              </a:rPr>
              <a:t>Task 1:</a:t>
            </a:r>
            <a:r>
              <a:rPr lang="en-US" sz="3200">
                <a:solidFill>
                  <a:srgbClr val="000000"/>
                </a:solidFill>
                <a:latin typeface="Arial"/>
                <a:cs typeface="Arial"/>
              </a:rPr>
              <a:t> Given an image, predict an occluded object's </a:t>
            </a:r>
            <a:r>
              <a:rPr lang="en-US" sz="3200" err="1">
                <a:solidFill>
                  <a:srgbClr val="000000"/>
                </a:solidFill>
                <a:latin typeface="Arial"/>
                <a:cs typeface="Arial"/>
              </a:rPr>
              <a:t>amodal</a:t>
            </a:r>
            <a:r>
              <a:rPr lang="en-US" sz="3200">
                <a:solidFill>
                  <a:srgbClr val="000000"/>
                </a:solidFill>
                <a:latin typeface="Arial"/>
                <a:cs typeface="Arial"/>
              </a:rPr>
              <a:t> mask (1.1) and content (1.2) based on its modal RGB content and modal mask.</a:t>
            </a:r>
            <a:endParaRPr lang="en-US" sz="3200">
              <a:solidFill>
                <a:srgbClr val="000000"/>
              </a:solidFill>
              <a:ea typeface="Calibri"/>
              <a:cs typeface="Arial"/>
            </a:endParaRPr>
          </a:p>
          <a:p>
            <a:pPr marL="314325" indent="-314325" algn="just">
              <a:buFont typeface="Arial" panose="020B0604020202020204" pitchFamily="34" charset="0"/>
              <a:buChar char="•"/>
            </a:pPr>
            <a:r>
              <a:rPr lang="en-US" sz="3200" b="1">
                <a:solidFill>
                  <a:srgbClr val="000000"/>
                </a:solidFill>
                <a:ea typeface="Calibri"/>
                <a:cs typeface="Arial"/>
              </a:rPr>
              <a:t>Task 2: </a:t>
            </a:r>
            <a:r>
              <a:rPr lang="en-US" sz="3200">
                <a:solidFill>
                  <a:srgbClr val="000000"/>
                </a:solidFill>
                <a:ea typeface="Calibri"/>
                <a:cs typeface="Arial"/>
              </a:rPr>
              <a:t>Given a video, predict an occluded object's </a:t>
            </a:r>
            <a:r>
              <a:rPr lang="en-US" sz="3200" err="1">
                <a:solidFill>
                  <a:srgbClr val="000000"/>
                </a:solidFill>
                <a:ea typeface="Calibri"/>
                <a:cs typeface="Arial"/>
              </a:rPr>
              <a:t>amodal</a:t>
            </a:r>
            <a:r>
              <a:rPr lang="en-US" sz="3200">
                <a:solidFill>
                  <a:srgbClr val="000000"/>
                </a:solidFill>
                <a:ea typeface="Calibri"/>
                <a:cs typeface="Arial"/>
              </a:rPr>
              <a:t> mask (2.1) and content (2.2) based on its modal RGB content and modal mask.</a:t>
            </a:r>
          </a:p>
        </p:txBody>
      </p:sp>
      <p:sp>
        <p:nvSpPr>
          <p:cNvPr id="49" name="TextBox 48">
            <a:extLst>
              <a:ext uri="{FF2B5EF4-FFF2-40B4-BE49-F238E27FC236}">
                <a16:creationId xmlns:a16="http://schemas.microsoft.com/office/drawing/2014/main" id="{83D19DDC-68EF-013F-82F8-41BEBDC6044E}"/>
              </a:ext>
            </a:extLst>
          </p:cNvPr>
          <p:cNvSpPr txBox="1"/>
          <p:nvPr/>
        </p:nvSpPr>
        <p:spPr>
          <a:xfrm>
            <a:off x="1633204" y="14689263"/>
            <a:ext cx="8460675" cy="923330"/>
          </a:xfrm>
          <a:prstGeom prst="rect">
            <a:avLst/>
          </a:prstGeom>
          <a:noFill/>
        </p:spPr>
        <p:txBody>
          <a:bodyPr wrap="square" lIns="314960" tIns="45720" rIns="314960" bIns="45720" rtlCol="0" anchor="t">
            <a:spAutoFit/>
          </a:bodyPr>
          <a:lstStyle/>
          <a:p>
            <a:r>
              <a:rPr lang="en-US" sz="5400" b="1">
                <a:solidFill>
                  <a:srgbClr val="1B1C19"/>
                </a:solidFill>
                <a:latin typeface="Arial"/>
                <a:ea typeface="Calibri" charset="0"/>
                <a:cs typeface="Arial"/>
              </a:rPr>
              <a:t>Data Preparation</a:t>
            </a:r>
          </a:p>
        </p:txBody>
      </p:sp>
      <p:sp>
        <p:nvSpPr>
          <p:cNvPr id="2" name="TextBox 1">
            <a:extLst>
              <a:ext uri="{FF2B5EF4-FFF2-40B4-BE49-F238E27FC236}">
                <a16:creationId xmlns:a16="http://schemas.microsoft.com/office/drawing/2014/main" id="{C38257DB-5BCB-75E4-FDE0-B410E6C59A35}"/>
              </a:ext>
            </a:extLst>
          </p:cNvPr>
          <p:cNvSpPr txBox="1"/>
          <p:nvPr/>
        </p:nvSpPr>
        <p:spPr>
          <a:xfrm>
            <a:off x="33624103" y="21760577"/>
            <a:ext cx="16297407" cy="2554545"/>
          </a:xfrm>
          <a:prstGeom prst="rect">
            <a:avLst/>
          </a:prstGeom>
          <a:noFill/>
        </p:spPr>
        <p:txBody>
          <a:bodyPr wrap="square" lIns="314960" tIns="45720" rIns="314960" bIns="45720" rtlCol="0" anchor="t">
            <a:spAutoFit/>
          </a:bodyPr>
          <a:lstStyle/>
          <a:p>
            <a:pPr marL="457200" indent="-457200">
              <a:buFont typeface="Arial" panose="020B0604020202020204" pitchFamily="34" charset="0"/>
              <a:buChar char="•"/>
            </a:pPr>
            <a:r>
              <a:rPr lang="en-US" sz="3100"/>
              <a:t>Training the 2D U-Net with </a:t>
            </a:r>
            <a:r>
              <a:rPr lang="en-US" sz="3100" err="1"/>
              <a:t>ConvLSTM</a:t>
            </a:r>
            <a:r>
              <a:rPr lang="en-US" sz="3100"/>
              <a:t> was difficult, suggesting possible architectural complexity or inefficiency.</a:t>
            </a:r>
          </a:p>
          <a:p>
            <a:pPr marL="457200" indent="-457200">
              <a:buFont typeface="Arial" panose="020B0604020202020204" pitchFamily="34" charset="0"/>
              <a:buChar char="•"/>
            </a:pPr>
            <a:r>
              <a:rPr lang="en-US" sz="3100"/>
              <a:t>U-Net effectively reconstructs masks for visible objects.</a:t>
            </a:r>
          </a:p>
          <a:p>
            <a:pPr marL="457200" indent="-457200">
              <a:buFont typeface="Arial" panose="020B0604020202020204" pitchFamily="34" charset="0"/>
              <a:buChar char="•"/>
            </a:pPr>
            <a:r>
              <a:rPr lang="en-US" sz="3100"/>
              <a:t>RGB reconstruction is challenging in images but improves with video input.</a:t>
            </a:r>
          </a:p>
          <a:p>
            <a:pPr marL="457200" indent="-457200">
              <a:buFont typeface="Arial" panose="020B0604020202020204" pitchFamily="34" charset="0"/>
              <a:buChar char="•"/>
            </a:pPr>
            <a:r>
              <a:rPr lang="en-US" sz="3100" err="1"/>
              <a:t>Amodal</a:t>
            </a:r>
            <a:r>
              <a:rPr lang="en-US" sz="3100"/>
              <a:t> mask prediction is more reliable with video, leveraging temporal information.</a:t>
            </a:r>
          </a:p>
        </p:txBody>
      </p:sp>
      <p:sp>
        <p:nvSpPr>
          <p:cNvPr id="7" name="TextBox 6">
            <a:extLst>
              <a:ext uri="{FF2B5EF4-FFF2-40B4-BE49-F238E27FC236}">
                <a16:creationId xmlns:a16="http://schemas.microsoft.com/office/drawing/2014/main" id="{4B97261D-1F8B-8766-5406-326A8A43D041}"/>
              </a:ext>
            </a:extLst>
          </p:cNvPr>
          <p:cNvSpPr txBox="1"/>
          <p:nvPr/>
        </p:nvSpPr>
        <p:spPr>
          <a:xfrm>
            <a:off x="17849914" y="4614407"/>
            <a:ext cx="7346886" cy="923330"/>
          </a:xfrm>
          <a:prstGeom prst="rect">
            <a:avLst/>
          </a:prstGeom>
          <a:noFill/>
        </p:spPr>
        <p:txBody>
          <a:bodyPr wrap="square" lIns="314960" tIns="45720" rIns="314960" bIns="45720" rtlCol="0" anchor="t">
            <a:spAutoFit/>
          </a:bodyPr>
          <a:lstStyle/>
          <a:p>
            <a:r>
              <a:rPr lang="en-US" sz="5400" b="1">
                <a:solidFill>
                  <a:srgbClr val="1B1C19"/>
                </a:solidFill>
                <a:latin typeface="Arial"/>
                <a:ea typeface="Calibri"/>
                <a:cs typeface="Arial"/>
              </a:rPr>
              <a:t>Model Architecture</a:t>
            </a:r>
          </a:p>
        </p:txBody>
      </p:sp>
      <p:grpSp>
        <p:nvGrpSpPr>
          <p:cNvPr id="1150" name="Group 1149">
            <a:extLst>
              <a:ext uri="{FF2B5EF4-FFF2-40B4-BE49-F238E27FC236}">
                <a16:creationId xmlns:a16="http://schemas.microsoft.com/office/drawing/2014/main" id="{8137EBF4-3540-FF7C-AD16-8D90A24D9CAF}"/>
              </a:ext>
            </a:extLst>
          </p:cNvPr>
          <p:cNvGrpSpPr/>
          <p:nvPr/>
        </p:nvGrpSpPr>
        <p:grpSpPr>
          <a:xfrm>
            <a:off x="25502231" y="4660997"/>
            <a:ext cx="6112216" cy="6007081"/>
            <a:chOff x="58121185" y="6509916"/>
            <a:chExt cx="7615088" cy="7863175"/>
          </a:xfrm>
        </p:grpSpPr>
        <p:sp>
          <p:nvSpPr>
            <p:cNvPr id="3" name="Rectangle 2">
              <a:extLst>
                <a:ext uri="{FF2B5EF4-FFF2-40B4-BE49-F238E27FC236}">
                  <a16:creationId xmlns:a16="http://schemas.microsoft.com/office/drawing/2014/main" id="{D4EF89C2-D743-78A2-A8A9-8A0B9C63F297}"/>
                </a:ext>
              </a:extLst>
            </p:cNvPr>
            <p:cNvSpPr/>
            <p:nvPr/>
          </p:nvSpPr>
          <p:spPr>
            <a:xfrm>
              <a:off x="58121185" y="7474779"/>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F2382C7-E2EC-A380-5C89-BBB7EE3B79B7}"/>
                </a:ext>
              </a:extLst>
            </p:cNvPr>
            <p:cNvSpPr/>
            <p:nvPr/>
          </p:nvSpPr>
          <p:spPr>
            <a:xfrm>
              <a:off x="58273585" y="7627179"/>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3F9CDC0A-6052-14BC-88B8-BF0D3CDDF967}"/>
                </a:ext>
              </a:extLst>
            </p:cNvPr>
            <p:cNvSpPr/>
            <p:nvPr/>
          </p:nvSpPr>
          <p:spPr>
            <a:xfrm>
              <a:off x="58425985" y="7779579"/>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E391C3D-B1C4-D2BC-87F9-93B46F3D0406}"/>
                </a:ext>
              </a:extLst>
            </p:cNvPr>
            <p:cNvSpPr/>
            <p:nvPr/>
          </p:nvSpPr>
          <p:spPr>
            <a:xfrm>
              <a:off x="58578385" y="7931979"/>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6F592B7-E785-CF71-57A3-46F626567DD1}"/>
                </a:ext>
              </a:extLst>
            </p:cNvPr>
            <p:cNvSpPr/>
            <p:nvPr/>
          </p:nvSpPr>
          <p:spPr>
            <a:xfrm>
              <a:off x="58730785" y="8084379"/>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CAB1689-0E3D-9DB9-135F-139BCBBB1C58}"/>
                </a:ext>
              </a:extLst>
            </p:cNvPr>
            <p:cNvSpPr/>
            <p:nvPr/>
          </p:nvSpPr>
          <p:spPr>
            <a:xfrm>
              <a:off x="58883185" y="8236779"/>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35B1065-7EFE-39E1-D749-F967E06AF3BA}"/>
                </a:ext>
              </a:extLst>
            </p:cNvPr>
            <p:cNvSpPr/>
            <p:nvPr/>
          </p:nvSpPr>
          <p:spPr>
            <a:xfrm>
              <a:off x="59035585" y="8389179"/>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F18662E-4354-02B3-290B-9A8748A9D755}"/>
                </a:ext>
              </a:extLst>
            </p:cNvPr>
            <p:cNvSpPr/>
            <p:nvPr/>
          </p:nvSpPr>
          <p:spPr>
            <a:xfrm>
              <a:off x="59187985" y="8541579"/>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3D4B757-6B44-00F4-0D4C-E8E95B7BD7BD}"/>
                </a:ext>
              </a:extLst>
            </p:cNvPr>
            <p:cNvSpPr/>
            <p:nvPr/>
          </p:nvSpPr>
          <p:spPr>
            <a:xfrm>
              <a:off x="59340385" y="8693979"/>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4" name="Straight Arrow Connector 1023">
              <a:extLst>
                <a:ext uri="{FF2B5EF4-FFF2-40B4-BE49-F238E27FC236}">
                  <a16:creationId xmlns:a16="http://schemas.microsoft.com/office/drawing/2014/main" id="{762C62F6-D164-FFE2-23AA-CE6CBB0A9295}"/>
                </a:ext>
              </a:extLst>
            </p:cNvPr>
            <p:cNvCxnSpPr>
              <a:cxnSpLocks/>
            </p:cNvCxnSpPr>
            <p:nvPr/>
          </p:nvCxnSpPr>
          <p:spPr>
            <a:xfrm>
              <a:off x="60331857" y="11257286"/>
              <a:ext cx="1788777" cy="17336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49" name="Rectangle 1048">
              <a:extLst>
                <a:ext uri="{FF2B5EF4-FFF2-40B4-BE49-F238E27FC236}">
                  <a16:creationId xmlns:a16="http://schemas.microsoft.com/office/drawing/2014/main" id="{3838C6C4-6AD5-454B-EB1C-3294C983301F}"/>
                </a:ext>
              </a:extLst>
            </p:cNvPr>
            <p:cNvSpPr/>
            <p:nvPr/>
          </p:nvSpPr>
          <p:spPr>
            <a:xfrm>
              <a:off x="62052998" y="7730987"/>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1050">
              <a:extLst>
                <a:ext uri="{FF2B5EF4-FFF2-40B4-BE49-F238E27FC236}">
                  <a16:creationId xmlns:a16="http://schemas.microsoft.com/office/drawing/2014/main" id="{CD7834E4-5433-4ED2-7DAC-4A14D31C6144}"/>
                </a:ext>
              </a:extLst>
            </p:cNvPr>
            <p:cNvSpPr/>
            <p:nvPr/>
          </p:nvSpPr>
          <p:spPr>
            <a:xfrm>
              <a:off x="62205398" y="7883387"/>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1051">
              <a:extLst>
                <a:ext uri="{FF2B5EF4-FFF2-40B4-BE49-F238E27FC236}">
                  <a16:creationId xmlns:a16="http://schemas.microsoft.com/office/drawing/2014/main" id="{EA390605-0BF4-9146-5477-ADEEC769F356}"/>
                </a:ext>
              </a:extLst>
            </p:cNvPr>
            <p:cNvSpPr/>
            <p:nvPr/>
          </p:nvSpPr>
          <p:spPr>
            <a:xfrm>
              <a:off x="62357798" y="8035787"/>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4438851C-E66D-6DF5-96F4-4F355573E819}"/>
                </a:ext>
              </a:extLst>
            </p:cNvPr>
            <p:cNvSpPr/>
            <p:nvPr/>
          </p:nvSpPr>
          <p:spPr>
            <a:xfrm>
              <a:off x="62510198" y="8188187"/>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59">
              <a:extLst>
                <a:ext uri="{FF2B5EF4-FFF2-40B4-BE49-F238E27FC236}">
                  <a16:creationId xmlns:a16="http://schemas.microsoft.com/office/drawing/2014/main" id="{C9059284-F2FF-F345-6D11-D300D9A10EC9}"/>
                </a:ext>
              </a:extLst>
            </p:cNvPr>
            <p:cNvSpPr/>
            <p:nvPr/>
          </p:nvSpPr>
          <p:spPr>
            <a:xfrm>
              <a:off x="62662598" y="8340587"/>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a:extLst>
                <a:ext uri="{FF2B5EF4-FFF2-40B4-BE49-F238E27FC236}">
                  <a16:creationId xmlns:a16="http://schemas.microsoft.com/office/drawing/2014/main" id="{EA024BAE-0CB3-4351-72FF-7070CAE1638A}"/>
                </a:ext>
              </a:extLst>
            </p:cNvPr>
            <p:cNvSpPr/>
            <p:nvPr/>
          </p:nvSpPr>
          <p:spPr>
            <a:xfrm>
              <a:off x="62814998" y="8492987"/>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13806AB5-02A5-7ADA-2641-A8634F7CD0AF}"/>
                </a:ext>
              </a:extLst>
            </p:cNvPr>
            <p:cNvSpPr/>
            <p:nvPr/>
          </p:nvSpPr>
          <p:spPr>
            <a:xfrm>
              <a:off x="62967398" y="8645387"/>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Rectangle 1062">
              <a:extLst>
                <a:ext uri="{FF2B5EF4-FFF2-40B4-BE49-F238E27FC236}">
                  <a16:creationId xmlns:a16="http://schemas.microsoft.com/office/drawing/2014/main" id="{519DD0BF-2620-2546-6A98-6A3C7921DF9E}"/>
                </a:ext>
              </a:extLst>
            </p:cNvPr>
            <p:cNvSpPr/>
            <p:nvPr/>
          </p:nvSpPr>
          <p:spPr>
            <a:xfrm>
              <a:off x="63119798" y="8797787"/>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C6A51E17-E4BA-E594-7370-3DC5D0A3E7FF}"/>
                </a:ext>
              </a:extLst>
            </p:cNvPr>
            <p:cNvSpPr/>
            <p:nvPr/>
          </p:nvSpPr>
          <p:spPr>
            <a:xfrm>
              <a:off x="63272198" y="8950187"/>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id="{7A188140-66DC-4F8D-B13A-7B7CC0CDD1F7}"/>
                </a:ext>
              </a:extLst>
            </p:cNvPr>
            <p:cNvSpPr/>
            <p:nvPr/>
          </p:nvSpPr>
          <p:spPr>
            <a:xfrm>
              <a:off x="58883185" y="11656854"/>
              <a:ext cx="1798214" cy="11156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U-Net encoding layers (x4)</a:t>
              </a:r>
            </a:p>
          </p:txBody>
        </p:sp>
        <p:sp>
          <p:nvSpPr>
            <p:cNvPr id="1067" name="TextBox 1066">
              <a:extLst>
                <a:ext uri="{FF2B5EF4-FFF2-40B4-BE49-F238E27FC236}">
                  <a16:creationId xmlns:a16="http://schemas.microsoft.com/office/drawing/2014/main" id="{12180AB9-D844-5DB9-F582-4C33D8A73329}"/>
                </a:ext>
              </a:extLst>
            </p:cNvPr>
            <p:cNvSpPr txBox="1"/>
            <p:nvPr/>
          </p:nvSpPr>
          <p:spPr>
            <a:xfrm>
              <a:off x="58506622" y="12870601"/>
              <a:ext cx="2407814" cy="707886"/>
            </a:xfrm>
            <a:prstGeom prst="rect">
              <a:avLst/>
            </a:prstGeom>
            <a:noFill/>
          </p:spPr>
          <p:txBody>
            <a:bodyPr wrap="square" rtlCol="0">
              <a:spAutoFit/>
            </a:bodyPr>
            <a:lstStyle/>
            <a:p>
              <a:pPr algn="ctr"/>
              <a:r>
                <a:rPr lang="en-US" sz="2000" i="1"/>
                <a:t>3D Convolutions (H, W, Time)</a:t>
              </a:r>
            </a:p>
          </p:txBody>
        </p:sp>
        <p:sp>
          <p:nvSpPr>
            <p:cNvPr id="1068" name="Rectangle 1067">
              <a:extLst>
                <a:ext uri="{FF2B5EF4-FFF2-40B4-BE49-F238E27FC236}">
                  <a16:creationId xmlns:a16="http://schemas.microsoft.com/office/drawing/2014/main" id="{C53CCBBE-7518-1D84-CAD5-A421E62B1064}"/>
                </a:ext>
              </a:extLst>
            </p:cNvPr>
            <p:cNvSpPr/>
            <p:nvPr/>
          </p:nvSpPr>
          <p:spPr>
            <a:xfrm>
              <a:off x="63936960" y="11611384"/>
              <a:ext cx="1798214" cy="116115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U-Net decoding layers (x4)</a:t>
              </a:r>
            </a:p>
          </p:txBody>
        </p:sp>
        <p:cxnSp>
          <p:nvCxnSpPr>
            <p:cNvPr id="1070" name="Straight Arrow Connector 1069">
              <a:extLst>
                <a:ext uri="{FF2B5EF4-FFF2-40B4-BE49-F238E27FC236}">
                  <a16:creationId xmlns:a16="http://schemas.microsoft.com/office/drawing/2014/main" id="{48B58608-45AB-800C-1A24-D6369E6C1B1F}"/>
                </a:ext>
              </a:extLst>
            </p:cNvPr>
            <p:cNvCxnSpPr>
              <a:cxnSpLocks/>
            </p:cNvCxnSpPr>
            <p:nvPr/>
          </p:nvCxnSpPr>
          <p:spPr>
            <a:xfrm flipV="1">
              <a:off x="62434872" y="11154184"/>
              <a:ext cx="1654488" cy="18367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73" name="Rounded Rectangle 1072">
              <a:extLst>
                <a:ext uri="{FF2B5EF4-FFF2-40B4-BE49-F238E27FC236}">
                  <a16:creationId xmlns:a16="http://schemas.microsoft.com/office/drawing/2014/main" id="{CB3D0EF2-E3C5-1C42-FC45-C0991C5EC928}"/>
                </a:ext>
              </a:extLst>
            </p:cNvPr>
            <p:cNvSpPr/>
            <p:nvPr/>
          </p:nvSpPr>
          <p:spPr>
            <a:xfrm>
              <a:off x="61443399" y="13257402"/>
              <a:ext cx="1798214" cy="111568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3"/>
                  </a:solidFill>
                </a:rPr>
                <a:t>Hidden features</a:t>
              </a:r>
            </a:p>
          </p:txBody>
        </p:sp>
        <p:cxnSp>
          <p:nvCxnSpPr>
            <p:cNvPr id="1075" name="Straight Arrow Connector 1074">
              <a:extLst>
                <a:ext uri="{FF2B5EF4-FFF2-40B4-BE49-F238E27FC236}">
                  <a16:creationId xmlns:a16="http://schemas.microsoft.com/office/drawing/2014/main" id="{242F108D-15B2-9A77-AAB3-6C8D606408A5}"/>
                </a:ext>
              </a:extLst>
            </p:cNvPr>
            <p:cNvCxnSpPr/>
            <p:nvPr/>
          </p:nvCxnSpPr>
          <p:spPr>
            <a:xfrm>
              <a:off x="61648132" y="8798387"/>
              <a:ext cx="0" cy="1626317"/>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6" name="Straight Arrow Connector 1075">
              <a:extLst>
                <a:ext uri="{FF2B5EF4-FFF2-40B4-BE49-F238E27FC236}">
                  <a16:creationId xmlns:a16="http://schemas.microsoft.com/office/drawing/2014/main" id="{6D219A03-728B-741B-499B-524BA6CF939D}"/>
                </a:ext>
              </a:extLst>
            </p:cNvPr>
            <p:cNvCxnSpPr>
              <a:cxnSpLocks/>
            </p:cNvCxnSpPr>
            <p:nvPr/>
          </p:nvCxnSpPr>
          <p:spPr>
            <a:xfrm flipH="1">
              <a:off x="59477492" y="10673086"/>
              <a:ext cx="1921165"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0" name="Straight Arrow Connector 1079">
              <a:extLst>
                <a:ext uri="{FF2B5EF4-FFF2-40B4-BE49-F238E27FC236}">
                  <a16:creationId xmlns:a16="http://schemas.microsoft.com/office/drawing/2014/main" id="{C72AC83C-F23C-540B-2870-31A8AB0EACC6}"/>
                </a:ext>
              </a:extLst>
            </p:cNvPr>
            <p:cNvCxnSpPr/>
            <p:nvPr/>
          </p:nvCxnSpPr>
          <p:spPr>
            <a:xfrm flipH="1" flipV="1">
              <a:off x="60528999" y="7474779"/>
              <a:ext cx="1119133" cy="1121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1" name="TextBox 1080">
              <a:extLst>
                <a:ext uri="{FF2B5EF4-FFF2-40B4-BE49-F238E27FC236}">
                  <a16:creationId xmlns:a16="http://schemas.microsoft.com/office/drawing/2014/main" id="{808EF596-2259-B55A-3A9B-A0D7102A550E}"/>
                </a:ext>
              </a:extLst>
            </p:cNvPr>
            <p:cNvSpPr txBox="1"/>
            <p:nvPr/>
          </p:nvSpPr>
          <p:spPr>
            <a:xfrm>
              <a:off x="60952381" y="7603042"/>
              <a:ext cx="677235" cy="461665"/>
            </a:xfrm>
            <a:prstGeom prst="rect">
              <a:avLst/>
            </a:prstGeom>
            <a:noFill/>
          </p:spPr>
          <p:txBody>
            <a:bodyPr wrap="square" rtlCol="0">
              <a:spAutoFit/>
            </a:bodyPr>
            <a:lstStyle/>
            <a:p>
              <a:pPr algn="ctr"/>
              <a:r>
                <a:rPr lang="en-US" sz="2400"/>
                <a:t>T</a:t>
              </a:r>
              <a:endParaRPr lang="en-US"/>
            </a:p>
          </p:txBody>
        </p:sp>
        <p:sp>
          <p:nvSpPr>
            <p:cNvPr id="1082" name="TextBox 1081">
              <a:extLst>
                <a:ext uri="{FF2B5EF4-FFF2-40B4-BE49-F238E27FC236}">
                  <a16:creationId xmlns:a16="http://schemas.microsoft.com/office/drawing/2014/main" id="{1FB0B787-790C-5F5F-EF64-A767D622387C}"/>
                </a:ext>
              </a:extLst>
            </p:cNvPr>
            <p:cNvSpPr txBox="1"/>
            <p:nvPr/>
          </p:nvSpPr>
          <p:spPr>
            <a:xfrm>
              <a:off x="61513362" y="9380712"/>
              <a:ext cx="677235" cy="461665"/>
            </a:xfrm>
            <a:prstGeom prst="rect">
              <a:avLst/>
            </a:prstGeom>
            <a:noFill/>
          </p:spPr>
          <p:txBody>
            <a:bodyPr wrap="square" rtlCol="0">
              <a:spAutoFit/>
            </a:bodyPr>
            <a:lstStyle/>
            <a:p>
              <a:pPr algn="ctr"/>
              <a:r>
                <a:rPr lang="en-US" sz="2400"/>
                <a:t>H</a:t>
              </a:r>
              <a:endParaRPr lang="en-US"/>
            </a:p>
          </p:txBody>
        </p:sp>
        <p:sp>
          <p:nvSpPr>
            <p:cNvPr id="1083" name="TextBox 1082">
              <a:extLst>
                <a:ext uri="{FF2B5EF4-FFF2-40B4-BE49-F238E27FC236}">
                  <a16:creationId xmlns:a16="http://schemas.microsoft.com/office/drawing/2014/main" id="{E6538B31-B34A-E762-7D28-B771775C2A59}"/>
                </a:ext>
              </a:extLst>
            </p:cNvPr>
            <p:cNvSpPr txBox="1"/>
            <p:nvPr/>
          </p:nvSpPr>
          <p:spPr>
            <a:xfrm>
              <a:off x="60017619" y="10651060"/>
              <a:ext cx="677235" cy="461665"/>
            </a:xfrm>
            <a:prstGeom prst="rect">
              <a:avLst/>
            </a:prstGeom>
            <a:noFill/>
          </p:spPr>
          <p:txBody>
            <a:bodyPr wrap="square" rtlCol="0">
              <a:spAutoFit/>
            </a:bodyPr>
            <a:lstStyle/>
            <a:p>
              <a:pPr algn="ctr"/>
              <a:r>
                <a:rPr lang="en-US" sz="2400"/>
                <a:t>W</a:t>
              </a:r>
              <a:endParaRPr lang="en-US"/>
            </a:p>
          </p:txBody>
        </p:sp>
        <p:cxnSp>
          <p:nvCxnSpPr>
            <p:cNvPr id="206" name="Straight Arrow Connector 205">
              <a:extLst>
                <a:ext uri="{FF2B5EF4-FFF2-40B4-BE49-F238E27FC236}">
                  <a16:creationId xmlns:a16="http://schemas.microsoft.com/office/drawing/2014/main" id="{14AB65AD-BD38-560D-4615-DD64A0740DF9}"/>
                </a:ext>
              </a:extLst>
            </p:cNvPr>
            <p:cNvCxnSpPr/>
            <p:nvPr/>
          </p:nvCxnSpPr>
          <p:spPr>
            <a:xfrm>
              <a:off x="60833799" y="11257286"/>
              <a:ext cx="2798361"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6AAD8E2C-BB8E-911F-3D8D-A2C0CF129264}"/>
                </a:ext>
              </a:extLst>
            </p:cNvPr>
            <p:cNvCxnSpPr>
              <a:cxnSpLocks/>
            </p:cNvCxnSpPr>
            <p:nvPr/>
          </p:nvCxnSpPr>
          <p:spPr>
            <a:xfrm>
              <a:off x="61088565" y="11679882"/>
              <a:ext cx="2357674"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FFC9F6A8-A718-908E-E0FF-EEBC47688335}"/>
                </a:ext>
              </a:extLst>
            </p:cNvPr>
            <p:cNvCxnSpPr>
              <a:cxnSpLocks/>
            </p:cNvCxnSpPr>
            <p:nvPr/>
          </p:nvCxnSpPr>
          <p:spPr>
            <a:xfrm>
              <a:off x="61398657" y="12175887"/>
              <a:ext cx="1703663"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1" name="TextBox 210">
              <a:extLst>
                <a:ext uri="{FF2B5EF4-FFF2-40B4-BE49-F238E27FC236}">
                  <a16:creationId xmlns:a16="http://schemas.microsoft.com/office/drawing/2014/main" id="{00A7BCCF-0904-E716-A944-8ECF9E23CE02}"/>
                </a:ext>
              </a:extLst>
            </p:cNvPr>
            <p:cNvSpPr txBox="1"/>
            <p:nvPr/>
          </p:nvSpPr>
          <p:spPr>
            <a:xfrm>
              <a:off x="61138599" y="10807782"/>
              <a:ext cx="2407814" cy="400110"/>
            </a:xfrm>
            <a:prstGeom prst="rect">
              <a:avLst/>
            </a:prstGeom>
            <a:noFill/>
          </p:spPr>
          <p:txBody>
            <a:bodyPr wrap="square" rtlCol="0">
              <a:spAutoFit/>
            </a:bodyPr>
            <a:lstStyle/>
            <a:p>
              <a:pPr algn="ctr"/>
              <a:r>
                <a:rPr lang="en-US" sz="2000" i="1"/>
                <a:t>Skip connections</a:t>
              </a:r>
            </a:p>
          </p:txBody>
        </p:sp>
        <p:sp>
          <p:nvSpPr>
            <p:cNvPr id="255" name="TextBox 254">
              <a:extLst>
                <a:ext uri="{FF2B5EF4-FFF2-40B4-BE49-F238E27FC236}">
                  <a16:creationId xmlns:a16="http://schemas.microsoft.com/office/drawing/2014/main" id="{55705B45-14BE-445E-F731-1078372588CC}"/>
                </a:ext>
              </a:extLst>
            </p:cNvPr>
            <p:cNvSpPr txBox="1"/>
            <p:nvPr/>
          </p:nvSpPr>
          <p:spPr>
            <a:xfrm>
              <a:off x="58122283" y="6509916"/>
              <a:ext cx="7613990" cy="846037"/>
            </a:xfrm>
            <a:prstGeom prst="rect">
              <a:avLst/>
            </a:prstGeom>
            <a:noFill/>
          </p:spPr>
          <p:txBody>
            <a:bodyPr wrap="square" lIns="91440" tIns="45720" rIns="91440" bIns="45720" rtlCol="0" anchor="t">
              <a:spAutoFit/>
            </a:bodyPr>
            <a:lstStyle/>
            <a:p>
              <a:pPr algn="ctr"/>
              <a:r>
                <a:rPr lang="en-US" sz="3600"/>
                <a:t>Video: 3D U-Net</a:t>
              </a:r>
            </a:p>
          </p:txBody>
        </p:sp>
      </p:grpSp>
      <p:grpSp>
        <p:nvGrpSpPr>
          <p:cNvPr id="1149" name="Group 1148">
            <a:extLst>
              <a:ext uri="{FF2B5EF4-FFF2-40B4-BE49-F238E27FC236}">
                <a16:creationId xmlns:a16="http://schemas.microsoft.com/office/drawing/2014/main" id="{E1D4C886-16A8-0E2F-2756-F24A20451923}"/>
              </a:ext>
            </a:extLst>
          </p:cNvPr>
          <p:cNvGrpSpPr/>
          <p:nvPr/>
        </p:nvGrpSpPr>
        <p:grpSpPr>
          <a:xfrm>
            <a:off x="17516600" y="5734756"/>
            <a:ext cx="7346886" cy="5732683"/>
            <a:chOff x="50549816" y="6897299"/>
            <a:chExt cx="7324482" cy="6793601"/>
          </a:xfrm>
        </p:grpSpPr>
        <p:sp>
          <p:nvSpPr>
            <p:cNvPr id="1112" name="Rectangle 1111">
              <a:extLst>
                <a:ext uri="{FF2B5EF4-FFF2-40B4-BE49-F238E27FC236}">
                  <a16:creationId xmlns:a16="http://schemas.microsoft.com/office/drawing/2014/main" id="{B758CE1A-ACE0-ABB7-7588-3CE0DD1A8DC2}"/>
                </a:ext>
              </a:extLst>
            </p:cNvPr>
            <p:cNvSpPr/>
            <p:nvPr/>
          </p:nvSpPr>
          <p:spPr>
            <a:xfrm>
              <a:off x="51348857" y="7830270"/>
              <a:ext cx="2103014"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Single Image (features)</a:t>
              </a:r>
            </a:p>
          </p:txBody>
        </p:sp>
        <p:cxnSp>
          <p:nvCxnSpPr>
            <p:cNvPr id="1121" name="Straight Arrow Connector 1120">
              <a:extLst>
                <a:ext uri="{FF2B5EF4-FFF2-40B4-BE49-F238E27FC236}">
                  <a16:creationId xmlns:a16="http://schemas.microsoft.com/office/drawing/2014/main" id="{CE24A9E2-4DB7-E94A-5C99-D950C5D9A10C}"/>
                </a:ext>
              </a:extLst>
            </p:cNvPr>
            <p:cNvCxnSpPr>
              <a:cxnSpLocks/>
            </p:cNvCxnSpPr>
            <p:nvPr/>
          </p:nvCxnSpPr>
          <p:spPr>
            <a:xfrm>
              <a:off x="52303288" y="10400912"/>
              <a:ext cx="1788777" cy="17336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31" name="Rectangle 1130">
              <a:extLst>
                <a:ext uri="{FF2B5EF4-FFF2-40B4-BE49-F238E27FC236}">
                  <a16:creationId xmlns:a16="http://schemas.microsoft.com/office/drawing/2014/main" id="{54E81EBB-38E2-220B-F90B-86B4A740C3EC}"/>
                </a:ext>
              </a:extLst>
            </p:cNvPr>
            <p:cNvSpPr/>
            <p:nvPr/>
          </p:nvSpPr>
          <p:spPr>
            <a:xfrm>
              <a:off x="50854135" y="10805496"/>
              <a:ext cx="1783403" cy="12389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U-Net encoding layers (x4)</a:t>
              </a:r>
            </a:p>
          </p:txBody>
        </p:sp>
        <p:sp>
          <p:nvSpPr>
            <p:cNvPr id="1132" name="TextBox 1131">
              <a:extLst>
                <a:ext uri="{FF2B5EF4-FFF2-40B4-BE49-F238E27FC236}">
                  <a16:creationId xmlns:a16="http://schemas.microsoft.com/office/drawing/2014/main" id="{DF04584C-EFFE-FD83-9E4C-2B6155C05D4B}"/>
                </a:ext>
              </a:extLst>
            </p:cNvPr>
            <p:cNvSpPr txBox="1"/>
            <p:nvPr/>
          </p:nvSpPr>
          <p:spPr>
            <a:xfrm>
              <a:off x="50549816" y="12059684"/>
              <a:ext cx="2407814" cy="1631216"/>
            </a:xfrm>
            <a:prstGeom prst="rect">
              <a:avLst/>
            </a:prstGeom>
            <a:noFill/>
          </p:spPr>
          <p:txBody>
            <a:bodyPr wrap="square" rtlCol="0">
              <a:spAutoFit/>
            </a:bodyPr>
            <a:lstStyle/>
            <a:p>
              <a:pPr algn="ctr"/>
              <a:r>
                <a:rPr lang="en-US" sz="2000" i="1"/>
                <a:t>2D Convolutions (spatial – H, W): Compress spatial dimensions, learns high-level features</a:t>
              </a:r>
            </a:p>
          </p:txBody>
        </p:sp>
        <p:sp>
          <p:nvSpPr>
            <p:cNvPr id="1133" name="Rectangle 1132">
              <a:extLst>
                <a:ext uri="{FF2B5EF4-FFF2-40B4-BE49-F238E27FC236}">
                  <a16:creationId xmlns:a16="http://schemas.microsoft.com/office/drawing/2014/main" id="{4044F1BE-60F2-565F-FE2D-E4B9F23CDCFB}"/>
                </a:ext>
              </a:extLst>
            </p:cNvPr>
            <p:cNvSpPr/>
            <p:nvPr/>
          </p:nvSpPr>
          <p:spPr>
            <a:xfrm>
              <a:off x="55908391" y="10755010"/>
              <a:ext cx="1842647" cy="12844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U-Net decoding layers (x4)</a:t>
              </a:r>
            </a:p>
          </p:txBody>
        </p:sp>
        <p:sp>
          <p:nvSpPr>
            <p:cNvPr id="1134" name="TextBox 1133">
              <a:extLst>
                <a:ext uri="{FF2B5EF4-FFF2-40B4-BE49-F238E27FC236}">
                  <a16:creationId xmlns:a16="http://schemas.microsoft.com/office/drawing/2014/main" id="{3F05CCD1-A9AB-2D00-862D-827AEF863C92}"/>
                </a:ext>
              </a:extLst>
            </p:cNvPr>
            <p:cNvSpPr txBox="1"/>
            <p:nvPr/>
          </p:nvSpPr>
          <p:spPr>
            <a:xfrm>
              <a:off x="55466484" y="12134546"/>
              <a:ext cx="2407814" cy="1323439"/>
            </a:xfrm>
            <a:prstGeom prst="rect">
              <a:avLst/>
            </a:prstGeom>
            <a:noFill/>
          </p:spPr>
          <p:txBody>
            <a:bodyPr wrap="square" rtlCol="0">
              <a:spAutoFit/>
            </a:bodyPr>
            <a:lstStyle/>
            <a:p>
              <a:pPr algn="ctr"/>
              <a:r>
                <a:rPr lang="en-US" sz="2000" i="1"/>
                <a:t>Build target mask in spatial dimensions from latent space</a:t>
              </a:r>
            </a:p>
          </p:txBody>
        </p:sp>
        <p:cxnSp>
          <p:nvCxnSpPr>
            <p:cNvPr id="1135" name="Straight Arrow Connector 1134">
              <a:extLst>
                <a:ext uri="{FF2B5EF4-FFF2-40B4-BE49-F238E27FC236}">
                  <a16:creationId xmlns:a16="http://schemas.microsoft.com/office/drawing/2014/main" id="{4A3D2E47-6061-B220-1253-FAE1A6089D22}"/>
                </a:ext>
              </a:extLst>
            </p:cNvPr>
            <p:cNvCxnSpPr>
              <a:cxnSpLocks/>
            </p:cNvCxnSpPr>
            <p:nvPr/>
          </p:nvCxnSpPr>
          <p:spPr>
            <a:xfrm flipV="1">
              <a:off x="54406303" y="10297810"/>
              <a:ext cx="1654488" cy="18367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36" name="Rounded Rectangle 1135">
              <a:extLst>
                <a:ext uri="{FF2B5EF4-FFF2-40B4-BE49-F238E27FC236}">
                  <a16:creationId xmlns:a16="http://schemas.microsoft.com/office/drawing/2014/main" id="{A98D638F-1177-B86F-A8C3-D172D25AC13D}"/>
                </a:ext>
              </a:extLst>
            </p:cNvPr>
            <p:cNvSpPr/>
            <p:nvPr/>
          </p:nvSpPr>
          <p:spPr>
            <a:xfrm>
              <a:off x="53414830" y="12401028"/>
              <a:ext cx="1798214" cy="1115689"/>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accent3"/>
                  </a:solidFill>
                </a:rPr>
                <a:t>Hidden features</a:t>
              </a:r>
            </a:p>
          </p:txBody>
        </p:sp>
        <p:cxnSp>
          <p:nvCxnSpPr>
            <p:cNvPr id="1137" name="Straight Arrow Connector 1136">
              <a:extLst>
                <a:ext uri="{FF2B5EF4-FFF2-40B4-BE49-F238E27FC236}">
                  <a16:creationId xmlns:a16="http://schemas.microsoft.com/office/drawing/2014/main" id="{6E59702C-DDE0-0AC3-5CB7-DB158191A524}"/>
                </a:ext>
              </a:extLst>
            </p:cNvPr>
            <p:cNvCxnSpPr/>
            <p:nvPr/>
          </p:nvCxnSpPr>
          <p:spPr>
            <a:xfrm>
              <a:off x="53619563" y="7942013"/>
              <a:ext cx="0" cy="1626317"/>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38" name="Straight Arrow Connector 1137">
              <a:extLst>
                <a:ext uri="{FF2B5EF4-FFF2-40B4-BE49-F238E27FC236}">
                  <a16:creationId xmlns:a16="http://schemas.microsoft.com/office/drawing/2014/main" id="{84BF03D6-D4E2-4EDB-D1E5-E81597F578D5}"/>
                </a:ext>
              </a:extLst>
            </p:cNvPr>
            <p:cNvCxnSpPr>
              <a:cxnSpLocks/>
            </p:cNvCxnSpPr>
            <p:nvPr/>
          </p:nvCxnSpPr>
          <p:spPr>
            <a:xfrm flipH="1">
              <a:off x="51448923" y="9816712"/>
              <a:ext cx="1921165"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41" name="TextBox 1140">
              <a:extLst>
                <a:ext uri="{FF2B5EF4-FFF2-40B4-BE49-F238E27FC236}">
                  <a16:creationId xmlns:a16="http://schemas.microsoft.com/office/drawing/2014/main" id="{6B67572F-6668-9F02-9113-00F16DE28727}"/>
                </a:ext>
              </a:extLst>
            </p:cNvPr>
            <p:cNvSpPr txBox="1"/>
            <p:nvPr/>
          </p:nvSpPr>
          <p:spPr>
            <a:xfrm>
              <a:off x="53484793" y="8524338"/>
              <a:ext cx="677235" cy="461665"/>
            </a:xfrm>
            <a:prstGeom prst="rect">
              <a:avLst/>
            </a:prstGeom>
            <a:noFill/>
          </p:spPr>
          <p:txBody>
            <a:bodyPr wrap="square" rtlCol="0">
              <a:spAutoFit/>
            </a:bodyPr>
            <a:lstStyle/>
            <a:p>
              <a:pPr algn="ctr"/>
              <a:r>
                <a:rPr lang="en-US" sz="2400"/>
                <a:t>H</a:t>
              </a:r>
              <a:endParaRPr lang="en-US"/>
            </a:p>
          </p:txBody>
        </p:sp>
        <p:sp>
          <p:nvSpPr>
            <p:cNvPr id="1142" name="TextBox 1141">
              <a:extLst>
                <a:ext uri="{FF2B5EF4-FFF2-40B4-BE49-F238E27FC236}">
                  <a16:creationId xmlns:a16="http://schemas.microsoft.com/office/drawing/2014/main" id="{3EB63BF0-A182-2DC1-0E4E-52880FA4A9F3}"/>
                </a:ext>
              </a:extLst>
            </p:cNvPr>
            <p:cNvSpPr txBox="1"/>
            <p:nvPr/>
          </p:nvSpPr>
          <p:spPr>
            <a:xfrm>
              <a:off x="51989050" y="9794686"/>
              <a:ext cx="677235" cy="461665"/>
            </a:xfrm>
            <a:prstGeom prst="rect">
              <a:avLst/>
            </a:prstGeom>
            <a:noFill/>
          </p:spPr>
          <p:txBody>
            <a:bodyPr wrap="square" rtlCol="0">
              <a:spAutoFit/>
            </a:bodyPr>
            <a:lstStyle/>
            <a:p>
              <a:pPr algn="ctr"/>
              <a:r>
                <a:rPr lang="en-US" sz="2400"/>
                <a:t>W</a:t>
              </a:r>
              <a:endParaRPr lang="en-US"/>
            </a:p>
          </p:txBody>
        </p:sp>
        <p:cxnSp>
          <p:nvCxnSpPr>
            <p:cNvPr id="1143" name="Straight Arrow Connector 1142">
              <a:extLst>
                <a:ext uri="{FF2B5EF4-FFF2-40B4-BE49-F238E27FC236}">
                  <a16:creationId xmlns:a16="http://schemas.microsoft.com/office/drawing/2014/main" id="{9345F1F4-DB12-E4E1-B415-39E7A20ACE39}"/>
                </a:ext>
              </a:extLst>
            </p:cNvPr>
            <p:cNvCxnSpPr/>
            <p:nvPr/>
          </p:nvCxnSpPr>
          <p:spPr>
            <a:xfrm>
              <a:off x="52805230" y="10400912"/>
              <a:ext cx="2798361"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44" name="Straight Arrow Connector 1143">
              <a:extLst>
                <a:ext uri="{FF2B5EF4-FFF2-40B4-BE49-F238E27FC236}">
                  <a16:creationId xmlns:a16="http://schemas.microsoft.com/office/drawing/2014/main" id="{CDC0ECA0-A836-DC6C-C6FB-9563021FDCB6}"/>
                </a:ext>
              </a:extLst>
            </p:cNvPr>
            <p:cNvCxnSpPr>
              <a:cxnSpLocks/>
            </p:cNvCxnSpPr>
            <p:nvPr/>
          </p:nvCxnSpPr>
          <p:spPr>
            <a:xfrm>
              <a:off x="53059996" y="10823508"/>
              <a:ext cx="2357674"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45" name="Straight Arrow Connector 1144">
              <a:extLst>
                <a:ext uri="{FF2B5EF4-FFF2-40B4-BE49-F238E27FC236}">
                  <a16:creationId xmlns:a16="http://schemas.microsoft.com/office/drawing/2014/main" id="{F2676514-6BB1-DD38-CF5E-7561093C0A60}"/>
                </a:ext>
              </a:extLst>
            </p:cNvPr>
            <p:cNvCxnSpPr>
              <a:cxnSpLocks/>
            </p:cNvCxnSpPr>
            <p:nvPr/>
          </p:nvCxnSpPr>
          <p:spPr>
            <a:xfrm>
              <a:off x="53370088" y="11319513"/>
              <a:ext cx="1703663"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46" name="TextBox 1145">
              <a:extLst>
                <a:ext uri="{FF2B5EF4-FFF2-40B4-BE49-F238E27FC236}">
                  <a16:creationId xmlns:a16="http://schemas.microsoft.com/office/drawing/2014/main" id="{CC05FF58-39B6-7BD2-19E3-6C8ABAE55C3F}"/>
                </a:ext>
              </a:extLst>
            </p:cNvPr>
            <p:cNvSpPr txBox="1"/>
            <p:nvPr/>
          </p:nvSpPr>
          <p:spPr>
            <a:xfrm>
              <a:off x="53110030" y="9951408"/>
              <a:ext cx="2407814" cy="400110"/>
            </a:xfrm>
            <a:prstGeom prst="rect">
              <a:avLst/>
            </a:prstGeom>
            <a:noFill/>
          </p:spPr>
          <p:txBody>
            <a:bodyPr wrap="square" rtlCol="0">
              <a:spAutoFit/>
            </a:bodyPr>
            <a:lstStyle/>
            <a:p>
              <a:pPr algn="ctr"/>
              <a:r>
                <a:rPr lang="en-US" sz="2000" i="1"/>
                <a:t>Skip connections</a:t>
              </a:r>
            </a:p>
          </p:txBody>
        </p:sp>
        <p:sp>
          <p:nvSpPr>
            <p:cNvPr id="1147" name="Rectangle 1146">
              <a:extLst>
                <a:ext uri="{FF2B5EF4-FFF2-40B4-BE49-F238E27FC236}">
                  <a16:creationId xmlns:a16="http://schemas.microsoft.com/office/drawing/2014/main" id="{FE05B6F7-395E-3396-4153-EB41E97DDA00}"/>
                </a:ext>
              </a:extLst>
            </p:cNvPr>
            <p:cNvSpPr/>
            <p:nvPr/>
          </p:nvSpPr>
          <p:spPr>
            <a:xfrm>
              <a:off x="55213044" y="7880084"/>
              <a:ext cx="2241920" cy="17519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Single image (predictions)</a:t>
              </a:r>
            </a:p>
          </p:txBody>
        </p:sp>
        <p:sp>
          <p:nvSpPr>
            <p:cNvPr id="1148" name="TextBox 1147">
              <a:extLst>
                <a:ext uri="{FF2B5EF4-FFF2-40B4-BE49-F238E27FC236}">
                  <a16:creationId xmlns:a16="http://schemas.microsoft.com/office/drawing/2014/main" id="{EEC2EFAA-F2DD-F23C-577B-CD6B5BC2AF30}"/>
                </a:ext>
              </a:extLst>
            </p:cNvPr>
            <p:cNvSpPr txBox="1"/>
            <p:nvPr/>
          </p:nvSpPr>
          <p:spPr>
            <a:xfrm>
              <a:off x="50774765" y="6897299"/>
              <a:ext cx="6959600" cy="765944"/>
            </a:xfrm>
            <a:prstGeom prst="rect">
              <a:avLst/>
            </a:prstGeom>
            <a:noFill/>
          </p:spPr>
          <p:txBody>
            <a:bodyPr wrap="square" lIns="91440" tIns="45720" rIns="91440" bIns="45720" rtlCol="0" anchor="t">
              <a:spAutoFit/>
            </a:bodyPr>
            <a:lstStyle/>
            <a:p>
              <a:pPr algn="ctr"/>
              <a:r>
                <a:rPr lang="en-US" sz="3600"/>
                <a:t>Image: 2D U-Net</a:t>
              </a:r>
            </a:p>
          </p:txBody>
        </p:sp>
      </p:grpSp>
      <p:grpSp>
        <p:nvGrpSpPr>
          <p:cNvPr id="1155" name="Group 1154">
            <a:extLst>
              <a:ext uri="{FF2B5EF4-FFF2-40B4-BE49-F238E27FC236}">
                <a16:creationId xmlns:a16="http://schemas.microsoft.com/office/drawing/2014/main" id="{54BAF2D5-1512-9001-E8F3-06DF3EC370D3}"/>
              </a:ext>
            </a:extLst>
          </p:cNvPr>
          <p:cNvGrpSpPr/>
          <p:nvPr/>
        </p:nvGrpSpPr>
        <p:grpSpPr>
          <a:xfrm>
            <a:off x="21850524" y="11352478"/>
            <a:ext cx="8498553" cy="5093605"/>
            <a:chOff x="51159254" y="1037471"/>
            <a:chExt cx="9650145" cy="6027855"/>
          </a:xfrm>
        </p:grpSpPr>
        <p:sp>
          <p:nvSpPr>
            <p:cNvPr id="248" name="TextBox 247">
              <a:extLst>
                <a:ext uri="{FF2B5EF4-FFF2-40B4-BE49-F238E27FC236}">
                  <a16:creationId xmlns:a16="http://schemas.microsoft.com/office/drawing/2014/main" id="{B4EA555F-45B2-E301-64D1-1E58B570F669}"/>
                </a:ext>
              </a:extLst>
            </p:cNvPr>
            <p:cNvSpPr txBox="1"/>
            <p:nvPr/>
          </p:nvSpPr>
          <p:spPr>
            <a:xfrm>
              <a:off x="51159254" y="1037471"/>
              <a:ext cx="9650145" cy="764879"/>
            </a:xfrm>
            <a:prstGeom prst="rect">
              <a:avLst/>
            </a:prstGeom>
            <a:noFill/>
          </p:spPr>
          <p:txBody>
            <a:bodyPr wrap="square" lIns="91440" tIns="45720" rIns="91440" bIns="45720" rtlCol="0" anchor="t">
              <a:spAutoFit/>
            </a:bodyPr>
            <a:lstStyle/>
            <a:p>
              <a:pPr algn="ctr"/>
              <a:r>
                <a:rPr lang="en-US" sz="3600"/>
                <a:t>Video: 2D U-Net + </a:t>
              </a:r>
              <a:r>
                <a:rPr lang="en-US" sz="3600" err="1"/>
                <a:t>ConvLSTM</a:t>
              </a:r>
              <a:endParaRPr lang="en-US" sz="3600"/>
            </a:p>
          </p:txBody>
        </p:sp>
        <p:sp>
          <p:nvSpPr>
            <p:cNvPr id="1084" name="Rounded Rectangle 1083">
              <a:extLst>
                <a:ext uri="{FF2B5EF4-FFF2-40B4-BE49-F238E27FC236}">
                  <a16:creationId xmlns:a16="http://schemas.microsoft.com/office/drawing/2014/main" id="{E1F2F733-2B0C-F579-E6A6-27BF4ADE9DB9}"/>
                </a:ext>
              </a:extLst>
            </p:cNvPr>
            <p:cNvSpPr/>
            <p:nvPr/>
          </p:nvSpPr>
          <p:spPr>
            <a:xfrm>
              <a:off x="51159254" y="1859653"/>
              <a:ext cx="4581078" cy="344894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086" name="Rectangle 1085">
              <a:extLst>
                <a:ext uri="{FF2B5EF4-FFF2-40B4-BE49-F238E27FC236}">
                  <a16:creationId xmlns:a16="http://schemas.microsoft.com/office/drawing/2014/main" id="{2A4F8C76-62B9-8C09-804F-965D18B0BA83}"/>
                </a:ext>
              </a:extLst>
            </p:cNvPr>
            <p:cNvSpPr/>
            <p:nvPr/>
          </p:nvSpPr>
          <p:spPr>
            <a:xfrm>
              <a:off x="51435249" y="2170621"/>
              <a:ext cx="1127072" cy="49637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solidFill>
                </a:rPr>
                <a:t>Frame 1</a:t>
              </a:r>
              <a:endParaRPr lang="en-US" sz="1600">
                <a:solidFill>
                  <a:schemeClr val="tx1"/>
                </a:solidFill>
                <a:cs typeface="Arial"/>
              </a:endParaRPr>
            </a:p>
          </p:txBody>
        </p:sp>
        <p:sp>
          <p:nvSpPr>
            <p:cNvPr id="1087" name="Rectangle 1086">
              <a:extLst>
                <a:ext uri="{FF2B5EF4-FFF2-40B4-BE49-F238E27FC236}">
                  <a16:creationId xmlns:a16="http://schemas.microsoft.com/office/drawing/2014/main" id="{14C882F8-F42D-135D-4FA3-62EABF0657E6}"/>
                </a:ext>
              </a:extLst>
            </p:cNvPr>
            <p:cNvSpPr/>
            <p:nvPr/>
          </p:nvSpPr>
          <p:spPr>
            <a:xfrm>
              <a:off x="52832441" y="2159000"/>
              <a:ext cx="1127072" cy="5334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Frame 2</a:t>
              </a:r>
            </a:p>
          </p:txBody>
        </p:sp>
        <p:sp>
          <p:nvSpPr>
            <p:cNvPr id="192" name="Rectangle 191">
              <a:extLst>
                <a:ext uri="{FF2B5EF4-FFF2-40B4-BE49-F238E27FC236}">
                  <a16:creationId xmlns:a16="http://schemas.microsoft.com/office/drawing/2014/main" id="{CC8C61BE-5E94-2539-0962-D4C51F4BAD73}"/>
                </a:ext>
              </a:extLst>
            </p:cNvPr>
            <p:cNvSpPr/>
            <p:nvPr/>
          </p:nvSpPr>
          <p:spPr>
            <a:xfrm>
              <a:off x="54290366" y="2145221"/>
              <a:ext cx="1127072" cy="54717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Frame N</a:t>
              </a:r>
            </a:p>
          </p:txBody>
        </p:sp>
        <p:cxnSp>
          <p:nvCxnSpPr>
            <p:cNvPr id="195" name="Straight Arrow Connector 194">
              <a:extLst>
                <a:ext uri="{FF2B5EF4-FFF2-40B4-BE49-F238E27FC236}">
                  <a16:creationId xmlns:a16="http://schemas.microsoft.com/office/drawing/2014/main" id="{0835D08F-D59C-EE7B-652E-2AD362F06CA7}"/>
                </a:ext>
              </a:extLst>
            </p:cNvPr>
            <p:cNvCxnSpPr>
              <a:cxnSpLocks/>
              <a:stCxn id="1086" idx="2"/>
              <a:endCxn id="200" idx="0"/>
            </p:cNvCxnSpPr>
            <p:nvPr/>
          </p:nvCxnSpPr>
          <p:spPr>
            <a:xfrm>
              <a:off x="51998785" y="2667000"/>
              <a:ext cx="0" cy="17787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44ACEB64-79F1-E78E-E717-C3B7A66B484C}"/>
                </a:ext>
              </a:extLst>
            </p:cNvPr>
            <p:cNvCxnSpPr>
              <a:cxnSpLocks/>
              <a:stCxn id="1087" idx="2"/>
              <a:endCxn id="201" idx="0"/>
            </p:cNvCxnSpPr>
            <p:nvPr/>
          </p:nvCxnSpPr>
          <p:spPr>
            <a:xfrm>
              <a:off x="53395977" y="2692400"/>
              <a:ext cx="11292" cy="17578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54F55414-8AEA-763A-20C9-8FDC401BF29C}"/>
                </a:ext>
              </a:extLst>
            </p:cNvPr>
            <p:cNvCxnSpPr>
              <a:cxnSpLocks/>
              <a:stCxn id="192" idx="2"/>
              <a:endCxn id="202" idx="0"/>
            </p:cNvCxnSpPr>
            <p:nvPr/>
          </p:nvCxnSpPr>
          <p:spPr>
            <a:xfrm>
              <a:off x="54853902" y="2692400"/>
              <a:ext cx="0" cy="17539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AC7CCFBB-DF54-B5BB-D0B2-2BCC334506F2}"/>
                </a:ext>
              </a:extLst>
            </p:cNvPr>
            <p:cNvSpPr txBox="1"/>
            <p:nvPr/>
          </p:nvSpPr>
          <p:spPr>
            <a:xfrm>
              <a:off x="51268781" y="3517837"/>
              <a:ext cx="4369201" cy="437073"/>
            </a:xfrm>
            <a:prstGeom prst="rect">
              <a:avLst/>
            </a:prstGeom>
            <a:solidFill>
              <a:schemeClr val="accent1"/>
            </a:solidFill>
          </p:spPr>
          <p:txBody>
            <a:bodyPr wrap="square" lIns="91440" tIns="45720" rIns="91440" bIns="45720" rtlCol="0" anchor="t">
              <a:spAutoFit/>
            </a:bodyPr>
            <a:lstStyle/>
            <a:p>
              <a:pPr algn="ctr"/>
              <a:r>
                <a:rPr lang="en-US" sz="1800">
                  <a:solidFill>
                    <a:schemeClr val="bg1"/>
                  </a:solidFill>
                </a:rPr>
                <a:t>U-Net encode</a:t>
              </a:r>
            </a:p>
          </p:txBody>
        </p:sp>
        <p:sp>
          <p:nvSpPr>
            <p:cNvPr id="200" name="Rounded Rectangle 199">
              <a:extLst>
                <a:ext uri="{FF2B5EF4-FFF2-40B4-BE49-F238E27FC236}">
                  <a16:creationId xmlns:a16="http://schemas.microsoft.com/office/drawing/2014/main" id="{B7586B63-766E-04C3-F93A-B6E2EE365ED0}"/>
                </a:ext>
              </a:extLst>
            </p:cNvPr>
            <p:cNvSpPr/>
            <p:nvPr/>
          </p:nvSpPr>
          <p:spPr>
            <a:xfrm>
              <a:off x="51381786" y="4445762"/>
              <a:ext cx="1233997" cy="60116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3"/>
                  </a:solidFill>
                </a:rPr>
                <a:t>Hidden 1</a:t>
              </a:r>
            </a:p>
          </p:txBody>
        </p:sp>
        <p:sp>
          <p:nvSpPr>
            <p:cNvPr id="201" name="Rounded Rectangle 200">
              <a:extLst>
                <a:ext uri="{FF2B5EF4-FFF2-40B4-BE49-F238E27FC236}">
                  <a16:creationId xmlns:a16="http://schemas.microsoft.com/office/drawing/2014/main" id="{2B2F3CC5-D8F5-9D9A-F8E7-C64281582BC8}"/>
                </a:ext>
              </a:extLst>
            </p:cNvPr>
            <p:cNvSpPr/>
            <p:nvPr/>
          </p:nvSpPr>
          <p:spPr>
            <a:xfrm>
              <a:off x="52790270" y="4450258"/>
              <a:ext cx="1233997" cy="60116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3"/>
                  </a:solidFill>
                </a:rPr>
                <a:t>Hidden 2</a:t>
              </a:r>
            </a:p>
          </p:txBody>
        </p:sp>
        <p:sp>
          <p:nvSpPr>
            <p:cNvPr id="202" name="Rounded Rectangle 201">
              <a:extLst>
                <a:ext uri="{FF2B5EF4-FFF2-40B4-BE49-F238E27FC236}">
                  <a16:creationId xmlns:a16="http://schemas.microsoft.com/office/drawing/2014/main" id="{C6E8D307-DBFF-5249-DFC4-767E3BE2B9FE}"/>
                </a:ext>
              </a:extLst>
            </p:cNvPr>
            <p:cNvSpPr/>
            <p:nvPr/>
          </p:nvSpPr>
          <p:spPr>
            <a:xfrm>
              <a:off x="54236903" y="4446388"/>
              <a:ext cx="1233997" cy="60116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3"/>
                  </a:solidFill>
                </a:rPr>
                <a:t>Hidden N</a:t>
              </a:r>
            </a:p>
          </p:txBody>
        </p:sp>
        <p:sp>
          <p:nvSpPr>
            <p:cNvPr id="204" name="Rounded Rectangle 203">
              <a:extLst>
                <a:ext uri="{FF2B5EF4-FFF2-40B4-BE49-F238E27FC236}">
                  <a16:creationId xmlns:a16="http://schemas.microsoft.com/office/drawing/2014/main" id="{B15E5DE5-4739-F3B2-B5C0-FEBAF52D2493}"/>
                </a:ext>
              </a:extLst>
            </p:cNvPr>
            <p:cNvSpPr/>
            <p:nvPr/>
          </p:nvSpPr>
          <p:spPr>
            <a:xfrm>
              <a:off x="52931408" y="5502351"/>
              <a:ext cx="1850370" cy="651141"/>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accent3"/>
                  </a:solidFill>
                </a:rPr>
                <a:t>Stack hidden features</a:t>
              </a:r>
            </a:p>
          </p:txBody>
        </p:sp>
        <p:sp>
          <p:nvSpPr>
            <p:cNvPr id="212" name="Rectangle 211">
              <a:extLst>
                <a:ext uri="{FF2B5EF4-FFF2-40B4-BE49-F238E27FC236}">
                  <a16:creationId xmlns:a16="http://schemas.microsoft.com/office/drawing/2014/main" id="{2320DDE7-F511-913D-C448-4530E0724333}"/>
                </a:ext>
              </a:extLst>
            </p:cNvPr>
            <p:cNvSpPr/>
            <p:nvPr/>
          </p:nvSpPr>
          <p:spPr>
            <a:xfrm>
              <a:off x="55395867" y="5502351"/>
              <a:ext cx="1850370" cy="651141"/>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rPr>
                <a:t>2-cell </a:t>
              </a:r>
              <a:r>
                <a:rPr lang="en-US" sz="1800" err="1">
                  <a:solidFill>
                    <a:schemeClr val="bg1"/>
                  </a:solidFill>
                </a:rPr>
                <a:t>ConvLSTM</a:t>
              </a:r>
              <a:endParaRPr lang="en-US" sz="1800">
                <a:solidFill>
                  <a:schemeClr val="bg1"/>
                </a:solidFill>
              </a:endParaRPr>
            </a:p>
          </p:txBody>
        </p:sp>
        <p:cxnSp>
          <p:nvCxnSpPr>
            <p:cNvPr id="237" name="Elbow Connector 236">
              <a:extLst>
                <a:ext uri="{FF2B5EF4-FFF2-40B4-BE49-F238E27FC236}">
                  <a16:creationId xmlns:a16="http://schemas.microsoft.com/office/drawing/2014/main" id="{27E05A3B-14E7-8C80-673F-51C55CCF6D36}"/>
                </a:ext>
              </a:extLst>
            </p:cNvPr>
            <p:cNvCxnSpPr>
              <a:endCxn id="204" idx="1"/>
            </p:cNvCxnSpPr>
            <p:nvPr/>
          </p:nvCxnSpPr>
          <p:spPr>
            <a:xfrm>
              <a:off x="52073653" y="5334000"/>
              <a:ext cx="857755" cy="493922"/>
            </a:xfrm>
            <a:prstGeom prst="bentConnector3">
              <a:avLst>
                <a:gd name="adj1" fmla="val -34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Elbow Connector 243">
              <a:extLst>
                <a:ext uri="{FF2B5EF4-FFF2-40B4-BE49-F238E27FC236}">
                  <a16:creationId xmlns:a16="http://schemas.microsoft.com/office/drawing/2014/main" id="{4DD3BCAE-4EEC-6C7B-8BA3-13F6866F549A}"/>
                </a:ext>
              </a:extLst>
            </p:cNvPr>
            <p:cNvCxnSpPr>
              <a:cxnSpLocks/>
              <a:stCxn id="212" idx="3"/>
              <a:endCxn id="1099" idx="2"/>
            </p:cNvCxnSpPr>
            <p:nvPr/>
          </p:nvCxnSpPr>
          <p:spPr>
            <a:xfrm flipV="1">
              <a:off x="57246237" y="5345670"/>
              <a:ext cx="1272623" cy="482252"/>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a:extLst>
                <a:ext uri="{FF2B5EF4-FFF2-40B4-BE49-F238E27FC236}">
                  <a16:creationId xmlns:a16="http://schemas.microsoft.com/office/drawing/2014/main" id="{A5C74AB5-599A-EC58-F540-9C22DB99AF3D}"/>
                </a:ext>
              </a:extLst>
            </p:cNvPr>
            <p:cNvCxnSpPr>
              <a:stCxn id="204" idx="3"/>
              <a:endCxn id="212" idx="1"/>
            </p:cNvCxnSpPr>
            <p:nvPr/>
          </p:nvCxnSpPr>
          <p:spPr>
            <a:xfrm>
              <a:off x="54781778" y="5827922"/>
              <a:ext cx="61408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99" name="Rounded Rectangle 1098">
              <a:extLst>
                <a:ext uri="{FF2B5EF4-FFF2-40B4-BE49-F238E27FC236}">
                  <a16:creationId xmlns:a16="http://schemas.microsoft.com/office/drawing/2014/main" id="{17C6CA78-512E-C8FD-0D58-8A0409254C07}"/>
                </a:ext>
              </a:extLst>
            </p:cNvPr>
            <p:cNvSpPr/>
            <p:nvPr/>
          </p:nvSpPr>
          <p:spPr>
            <a:xfrm>
              <a:off x="56228321" y="1896723"/>
              <a:ext cx="4581078" cy="344894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1100" name="Rectangle 1099">
              <a:extLst>
                <a:ext uri="{FF2B5EF4-FFF2-40B4-BE49-F238E27FC236}">
                  <a16:creationId xmlns:a16="http://schemas.microsoft.com/office/drawing/2014/main" id="{CAC7711A-6769-3701-1C30-E7BCB04DCE58}"/>
                </a:ext>
              </a:extLst>
            </p:cNvPr>
            <p:cNvSpPr/>
            <p:nvPr/>
          </p:nvSpPr>
          <p:spPr>
            <a:xfrm>
              <a:off x="56504316" y="2207691"/>
              <a:ext cx="1127072" cy="49637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Frame 1</a:t>
              </a:r>
            </a:p>
          </p:txBody>
        </p:sp>
        <p:sp>
          <p:nvSpPr>
            <p:cNvPr id="1101" name="Rectangle 1100">
              <a:extLst>
                <a:ext uri="{FF2B5EF4-FFF2-40B4-BE49-F238E27FC236}">
                  <a16:creationId xmlns:a16="http://schemas.microsoft.com/office/drawing/2014/main" id="{87E3E469-DFC9-AF1A-66D5-8F48F9CBA647}"/>
                </a:ext>
              </a:extLst>
            </p:cNvPr>
            <p:cNvSpPr/>
            <p:nvPr/>
          </p:nvSpPr>
          <p:spPr>
            <a:xfrm>
              <a:off x="57901508" y="2196070"/>
              <a:ext cx="1127072" cy="5334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Frame 2</a:t>
              </a:r>
            </a:p>
          </p:txBody>
        </p:sp>
        <p:sp>
          <p:nvSpPr>
            <p:cNvPr id="1102" name="Rectangle 1101">
              <a:extLst>
                <a:ext uri="{FF2B5EF4-FFF2-40B4-BE49-F238E27FC236}">
                  <a16:creationId xmlns:a16="http://schemas.microsoft.com/office/drawing/2014/main" id="{99632FC1-1420-5B27-D55E-1A99D909054D}"/>
                </a:ext>
              </a:extLst>
            </p:cNvPr>
            <p:cNvSpPr/>
            <p:nvPr/>
          </p:nvSpPr>
          <p:spPr>
            <a:xfrm>
              <a:off x="59359433" y="2182291"/>
              <a:ext cx="1127072" cy="54717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Frame N</a:t>
              </a:r>
            </a:p>
          </p:txBody>
        </p:sp>
        <p:cxnSp>
          <p:nvCxnSpPr>
            <p:cNvPr id="1103" name="Straight Arrow Connector 1102">
              <a:extLst>
                <a:ext uri="{FF2B5EF4-FFF2-40B4-BE49-F238E27FC236}">
                  <a16:creationId xmlns:a16="http://schemas.microsoft.com/office/drawing/2014/main" id="{3E28965D-E6DC-D651-B567-EE25970427FD}"/>
                </a:ext>
              </a:extLst>
            </p:cNvPr>
            <p:cNvCxnSpPr>
              <a:cxnSpLocks/>
              <a:stCxn id="1100" idx="2"/>
              <a:endCxn id="1107" idx="0"/>
            </p:cNvCxnSpPr>
            <p:nvPr/>
          </p:nvCxnSpPr>
          <p:spPr>
            <a:xfrm>
              <a:off x="57067852" y="2704070"/>
              <a:ext cx="0" cy="17787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4" name="Straight Arrow Connector 1103">
              <a:extLst>
                <a:ext uri="{FF2B5EF4-FFF2-40B4-BE49-F238E27FC236}">
                  <a16:creationId xmlns:a16="http://schemas.microsoft.com/office/drawing/2014/main" id="{41E636E8-1551-06B6-9AAA-DF92690BD01B}"/>
                </a:ext>
              </a:extLst>
            </p:cNvPr>
            <p:cNvCxnSpPr>
              <a:cxnSpLocks/>
              <a:stCxn id="1101" idx="2"/>
              <a:endCxn id="1108" idx="0"/>
            </p:cNvCxnSpPr>
            <p:nvPr/>
          </p:nvCxnSpPr>
          <p:spPr>
            <a:xfrm>
              <a:off x="58465044" y="2729470"/>
              <a:ext cx="11292" cy="175785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5" name="Straight Arrow Connector 1104">
              <a:extLst>
                <a:ext uri="{FF2B5EF4-FFF2-40B4-BE49-F238E27FC236}">
                  <a16:creationId xmlns:a16="http://schemas.microsoft.com/office/drawing/2014/main" id="{265E8175-2139-E623-AD3A-32675788CC35}"/>
                </a:ext>
              </a:extLst>
            </p:cNvPr>
            <p:cNvCxnSpPr>
              <a:cxnSpLocks/>
              <a:stCxn id="1102" idx="2"/>
              <a:endCxn id="1109" idx="0"/>
            </p:cNvCxnSpPr>
            <p:nvPr/>
          </p:nvCxnSpPr>
          <p:spPr>
            <a:xfrm>
              <a:off x="59922969" y="2729470"/>
              <a:ext cx="0" cy="175398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6" name="TextBox 1105">
              <a:extLst>
                <a:ext uri="{FF2B5EF4-FFF2-40B4-BE49-F238E27FC236}">
                  <a16:creationId xmlns:a16="http://schemas.microsoft.com/office/drawing/2014/main" id="{59B2ADD2-86B7-0974-2F3F-D88CA2542FCA}"/>
                </a:ext>
              </a:extLst>
            </p:cNvPr>
            <p:cNvSpPr txBox="1"/>
            <p:nvPr/>
          </p:nvSpPr>
          <p:spPr>
            <a:xfrm>
              <a:off x="56337849" y="3554907"/>
              <a:ext cx="4369201" cy="437073"/>
            </a:xfrm>
            <a:prstGeom prst="rect">
              <a:avLst/>
            </a:prstGeom>
            <a:solidFill>
              <a:schemeClr val="accent1"/>
            </a:solidFill>
          </p:spPr>
          <p:txBody>
            <a:bodyPr wrap="square" lIns="91440" tIns="45720" rIns="91440" bIns="45720" rtlCol="0" anchor="t">
              <a:spAutoFit/>
            </a:bodyPr>
            <a:lstStyle/>
            <a:p>
              <a:pPr algn="ctr"/>
              <a:r>
                <a:rPr lang="en-US" sz="1800">
                  <a:solidFill>
                    <a:schemeClr val="bg1"/>
                  </a:solidFill>
                </a:rPr>
                <a:t>U-Net encode</a:t>
              </a:r>
            </a:p>
          </p:txBody>
        </p:sp>
        <p:sp>
          <p:nvSpPr>
            <p:cNvPr id="1107" name="Rounded Rectangle 1106">
              <a:extLst>
                <a:ext uri="{FF2B5EF4-FFF2-40B4-BE49-F238E27FC236}">
                  <a16:creationId xmlns:a16="http://schemas.microsoft.com/office/drawing/2014/main" id="{F0D8E3EC-934D-009F-B579-758F7C2E4375}"/>
                </a:ext>
              </a:extLst>
            </p:cNvPr>
            <p:cNvSpPr/>
            <p:nvPr/>
          </p:nvSpPr>
          <p:spPr>
            <a:xfrm>
              <a:off x="56450853" y="4482832"/>
              <a:ext cx="1233997" cy="60116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3"/>
                  </a:solidFill>
                </a:rPr>
                <a:t>Hidden 1</a:t>
              </a:r>
            </a:p>
          </p:txBody>
        </p:sp>
        <p:sp>
          <p:nvSpPr>
            <p:cNvPr id="1108" name="Rounded Rectangle 1107">
              <a:extLst>
                <a:ext uri="{FF2B5EF4-FFF2-40B4-BE49-F238E27FC236}">
                  <a16:creationId xmlns:a16="http://schemas.microsoft.com/office/drawing/2014/main" id="{02E87047-96B9-A711-5B7B-0E3A19F11393}"/>
                </a:ext>
              </a:extLst>
            </p:cNvPr>
            <p:cNvSpPr/>
            <p:nvPr/>
          </p:nvSpPr>
          <p:spPr>
            <a:xfrm>
              <a:off x="57859337" y="4487328"/>
              <a:ext cx="1233997" cy="60116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3"/>
                  </a:solidFill>
                </a:rPr>
                <a:t>Hidden 2</a:t>
              </a:r>
            </a:p>
          </p:txBody>
        </p:sp>
        <p:sp>
          <p:nvSpPr>
            <p:cNvPr id="1109" name="Rounded Rectangle 1108">
              <a:extLst>
                <a:ext uri="{FF2B5EF4-FFF2-40B4-BE49-F238E27FC236}">
                  <a16:creationId xmlns:a16="http://schemas.microsoft.com/office/drawing/2014/main" id="{7B21B124-3B22-E5C4-80FF-F152A46085CB}"/>
                </a:ext>
              </a:extLst>
            </p:cNvPr>
            <p:cNvSpPr/>
            <p:nvPr/>
          </p:nvSpPr>
          <p:spPr>
            <a:xfrm>
              <a:off x="59305970" y="4483458"/>
              <a:ext cx="1233997" cy="60116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accent3"/>
                  </a:solidFill>
                </a:rPr>
                <a:t>Hidden N</a:t>
              </a:r>
            </a:p>
          </p:txBody>
        </p:sp>
        <p:sp>
          <p:nvSpPr>
            <p:cNvPr id="1154" name="TextBox 1153">
              <a:extLst>
                <a:ext uri="{FF2B5EF4-FFF2-40B4-BE49-F238E27FC236}">
                  <a16:creationId xmlns:a16="http://schemas.microsoft.com/office/drawing/2014/main" id="{804903CF-F715-A19D-33E9-F5ACAEB878C3}"/>
                </a:ext>
              </a:extLst>
            </p:cNvPr>
            <p:cNvSpPr txBox="1"/>
            <p:nvPr/>
          </p:nvSpPr>
          <p:spPr>
            <a:xfrm>
              <a:off x="53980936" y="6357439"/>
              <a:ext cx="4713823" cy="707887"/>
            </a:xfrm>
            <a:prstGeom prst="rect">
              <a:avLst/>
            </a:prstGeom>
            <a:noFill/>
          </p:spPr>
          <p:txBody>
            <a:bodyPr wrap="square" rtlCol="0">
              <a:spAutoFit/>
            </a:bodyPr>
            <a:lstStyle/>
            <a:p>
              <a:pPr algn="ctr"/>
              <a:r>
                <a:rPr lang="en-US" sz="2000" i="1"/>
                <a:t>Learns temporal dependencies – has memory! (Shi et al., 2015)</a:t>
              </a:r>
            </a:p>
          </p:txBody>
        </p:sp>
      </p:grpSp>
      <p:sp>
        <p:nvSpPr>
          <p:cNvPr id="27" name="TextBox 26">
            <a:extLst>
              <a:ext uri="{FF2B5EF4-FFF2-40B4-BE49-F238E27FC236}">
                <a16:creationId xmlns:a16="http://schemas.microsoft.com/office/drawing/2014/main" id="{3A0758F2-F23E-8EAD-E352-7D82E5E31BB7}"/>
              </a:ext>
            </a:extLst>
          </p:cNvPr>
          <p:cNvSpPr txBox="1"/>
          <p:nvPr/>
        </p:nvSpPr>
        <p:spPr>
          <a:xfrm>
            <a:off x="2168542" y="15649881"/>
            <a:ext cx="14186610" cy="1077218"/>
          </a:xfrm>
          <a:prstGeom prst="rect">
            <a:avLst/>
          </a:prstGeom>
          <a:noFill/>
        </p:spPr>
        <p:txBody>
          <a:bodyPr wrap="square" lIns="91440" tIns="45720" rIns="91440" bIns="45720" anchor="t">
            <a:spAutoFit/>
          </a:bodyPr>
          <a:lstStyle/>
          <a:p>
            <a:r>
              <a:rPr lang="en-US" sz="3200" b="1"/>
              <a:t>Sample Filtering: </a:t>
            </a:r>
            <a:r>
              <a:rPr lang="en-US" sz="3200"/>
              <a:t>We select only the best samples (only 5% of total), preferring the most relevant samples (partially occluded in-frame objects).</a:t>
            </a:r>
            <a:endParaRPr lang="en-US" sz="3200">
              <a:cs typeface="Arial"/>
            </a:endParaRPr>
          </a:p>
        </p:txBody>
      </p:sp>
      <p:sp>
        <p:nvSpPr>
          <p:cNvPr id="15" name="TextBox 14">
            <a:extLst>
              <a:ext uri="{FF2B5EF4-FFF2-40B4-BE49-F238E27FC236}">
                <a16:creationId xmlns:a16="http://schemas.microsoft.com/office/drawing/2014/main" id="{2906A778-3F38-6BD2-D7F5-0D5128E30C94}"/>
              </a:ext>
            </a:extLst>
          </p:cNvPr>
          <p:cNvSpPr txBox="1"/>
          <p:nvPr/>
        </p:nvSpPr>
        <p:spPr>
          <a:xfrm>
            <a:off x="19197599" y="16700120"/>
            <a:ext cx="1200711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cs typeface="Arial"/>
              </a:rPr>
              <a:t>Fig 5</a:t>
            </a:r>
            <a:r>
              <a:rPr lang="en-US" sz="2400" i="1">
                <a:cs typeface="Arial"/>
              </a:rPr>
              <a:t>. Model architectures used for Task 1 (top-left) and Task 2 (top-right and bottom).</a:t>
            </a:r>
          </a:p>
        </p:txBody>
      </p:sp>
      <p:grpSp>
        <p:nvGrpSpPr>
          <p:cNvPr id="52" name="Group 51">
            <a:extLst>
              <a:ext uri="{FF2B5EF4-FFF2-40B4-BE49-F238E27FC236}">
                <a16:creationId xmlns:a16="http://schemas.microsoft.com/office/drawing/2014/main" id="{2EA31E24-A453-E1EF-C13F-7CAF6DEC17C9}"/>
              </a:ext>
            </a:extLst>
          </p:cNvPr>
          <p:cNvGrpSpPr/>
          <p:nvPr/>
        </p:nvGrpSpPr>
        <p:grpSpPr>
          <a:xfrm>
            <a:off x="2144861" y="22372912"/>
            <a:ext cx="13205827" cy="4262665"/>
            <a:chOff x="1224585" y="22148130"/>
            <a:chExt cx="12560300" cy="3704308"/>
          </a:xfrm>
        </p:grpSpPr>
        <p:pic>
          <p:nvPicPr>
            <p:cNvPr id="30" name="Picture 29">
              <a:extLst>
                <a:ext uri="{FF2B5EF4-FFF2-40B4-BE49-F238E27FC236}">
                  <a16:creationId xmlns:a16="http://schemas.microsoft.com/office/drawing/2014/main" id="{859A6B2A-E87A-F7E2-8A5A-7424AB6F0292}"/>
                </a:ext>
              </a:extLst>
            </p:cNvPr>
            <p:cNvPicPr>
              <a:picLocks noChangeAspect="1"/>
            </p:cNvPicPr>
            <p:nvPr/>
          </p:nvPicPr>
          <p:blipFill>
            <a:blip r:embed="rId7"/>
            <a:srcRect t="18204"/>
            <a:stretch>
              <a:fillRect/>
            </a:stretch>
          </p:blipFill>
          <p:spPr>
            <a:xfrm>
              <a:off x="1224585" y="22148130"/>
              <a:ext cx="12560300" cy="3251630"/>
            </a:xfrm>
            <a:prstGeom prst="rect">
              <a:avLst/>
            </a:prstGeom>
          </p:spPr>
        </p:pic>
        <p:sp>
          <p:nvSpPr>
            <p:cNvPr id="18" name="TextBox 17">
              <a:extLst>
                <a:ext uri="{FF2B5EF4-FFF2-40B4-BE49-F238E27FC236}">
                  <a16:creationId xmlns:a16="http://schemas.microsoft.com/office/drawing/2014/main" id="{592DC611-3AC4-A16A-2443-688E55C40D71}"/>
                </a:ext>
              </a:extLst>
            </p:cNvPr>
            <p:cNvSpPr txBox="1"/>
            <p:nvPr/>
          </p:nvSpPr>
          <p:spPr>
            <a:xfrm>
              <a:off x="1357097" y="25451245"/>
              <a:ext cx="9559129" cy="4011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cs typeface="Arial"/>
                </a:rPr>
                <a:t>Fig 4. </a:t>
              </a:r>
              <a:r>
                <a:rPr lang="en-US" sz="2400" i="1">
                  <a:cs typeface="Arial"/>
                </a:rPr>
                <a:t>Vial transfer masks for </a:t>
              </a:r>
              <a:r>
                <a:rPr lang="en-US" sz="2400" i="1" err="1">
                  <a:cs typeface="Arial"/>
                </a:rPr>
                <a:t>amodal</a:t>
              </a:r>
              <a:r>
                <a:rPr lang="en-US" sz="2400" i="1">
                  <a:cs typeface="Arial"/>
                </a:rPr>
                <a:t> mask prediction</a:t>
              </a:r>
            </a:p>
          </p:txBody>
        </p:sp>
      </p:grpSp>
      <p:grpSp>
        <p:nvGrpSpPr>
          <p:cNvPr id="50" name="Group 49">
            <a:extLst>
              <a:ext uri="{FF2B5EF4-FFF2-40B4-BE49-F238E27FC236}">
                <a16:creationId xmlns:a16="http://schemas.microsoft.com/office/drawing/2014/main" id="{3012A6B4-3E5D-3DDB-B1E5-62A8B85D1A66}"/>
              </a:ext>
            </a:extLst>
          </p:cNvPr>
          <p:cNvGrpSpPr/>
          <p:nvPr/>
        </p:nvGrpSpPr>
        <p:grpSpPr>
          <a:xfrm>
            <a:off x="2203939" y="16654132"/>
            <a:ext cx="8927882" cy="5723361"/>
            <a:chOff x="3328638" y="16823291"/>
            <a:chExt cx="10152162" cy="6961342"/>
          </a:xfrm>
        </p:grpSpPr>
        <p:sp>
          <p:nvSpPr>
            <p:cNvPr id="59" name="TextBox 58">
              <a:extLst>
                <a:ext uri="{FF2B5EF4-FFF2-40B4-BE49-F238E27FC236}">
                  <a16:creationId xmlns:a16="http://schemas.microsoft.com/office/drawing/2014/main" id="{4A0AE0CB-A6BC-F400-88FF-A353D88D1AAF}"/>
                </a:ext>
              </a:extLst>
            </p:cNvPr>
            <p:cNvSpPr txBox="1"/>
            <p:nvPr/>
          </p:nvSpPr>
          <p:spPr>
            <a:xfrm>
              <a:off x="3328638" y="22773889"/>
              <a:ext cx="10152162" cy="10107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cs typeface="Arial"/>
                </a:rPr>
                <a:t>Fig 2</a:t>
              </a:r>
              <a:r>
                <a:rPr lang="en-US" sz="2400" i="1">
                  <a:cs typeface="Arial"/>
                </a:rPr>
                <a:t>. The shoe object is partly visible trough occlusion but remains well hidden</a:t>
              </a:r>
            </a:p>
          </p:txBody>
        </p:sp>
        <p:grpSp>
          <p:nvGrpSpPr>
            <p:cNvPr id="47" name="Group 46">
              <a:extLst>
                <a:ext uri="{FF2B5EF4-FFF2-40B4-BE49-F238E27FC236}">
                  <a16:creationId xmlns:a16="http://schemas.microsoft.com/office/drawing/2014/main" id="{588AF41F-4413-4C60-4C92-91720198B802}"/>
                </a:ext>
              </a:extLst>
            </p:cNvPr>
            <p:cNvGrpSpPr/>
            <p:nvPr/>
          </p:nvGrpSpPr>
          <p:grpSpPr>
            <a:xfrm>
              <a:off x="3358559" y="16823291"/>
              <a:ext cx="9909920" cy="5924924"/>
              <a:chOff x="9164938" y="19812026"/>
              <a:chExt cx="9909920" cy="5924924"/>
            </a:xfrm>
          </p:grpSpPr>
          <p:grpSp>
            <p:nvGrpSpPr>
              <p:cNvPr id="38" name="Group 37">
                <a:extLst>
                  <a:ext uri="{FF2B5EF4-FFF2-40B4-BE49-F238E27FC236}">
                    <a16:creationId xmlns:a16="http://schemas.microsoft.com/office/drawing/2014/main" id="{9E6F0E3C-6A37-7539-0261-7F9B94548ACB}"/>
                  </a:ext>
                </a:extLst>
              </p:cNvPr>
              <p:cNvGrpSpPr/>
              <p:nvPr/>
            </p:nvGrpSpPr>
            <p:grpSpPr>
              <a:xfrm>
                <a:off x="9214752" y="19812026"/>
                <a:ext cx="9860106" cy="3015054"/>
                <a:chOff x="9214752" y="19812026"/>
                <a:chExt cx="9860106" cy="3015054"/>
              </a:xfrm>
            </p:grpSpPr>
            <p:pic>
              <p:nvPicPr>
                <p:cNvPr id="29" name="Picture 28">
                  <a:extLst>
                    <a:ext uri="{FF2B5EF4-FFF2-40B4-BE49-F238E27FC236}">
                      <a16:creationId xmlns:a16="http://schemas.microsoft.com/office/drawing/2014/main" id="{CF318E3C-099D-3BAB-DC2A-788B30DFC0DB}"/>
                    </a:ext>
                  </a:extLst>
                </p:cNvPr>
                <p:cNvPicPr>
                  <a:picLocks noChangeAspect="1"/>
                </p:cNvPicPr>
                <p:nvPr/>
              </p:nvPicPr>
              <p:blipFill>
                <a:blip r:embed="rId8"/>
                <a:srcRect r="49381" b="66403"/>
                <a:stretch>
                  <a:fillRect/>
                </a:stretch>
              </p:blipFill>
              <p:spPr>
                <a:xfrm>
                  <a:off x="9214752" y="19847080"/>
                  <a:ext cx="3427108" cy="2980000"/>
                </a:xfrm>
                <a:prstGeom prst="rect">
                  <a:avLst/>
                </a:prstGeom>
              </p:spPr>
            </p:pic>
            <p:pic>
              <p:nvPicPr>
                <p:cNvPr id="34" name="Picture 33">
                  <a:extLst>
                    <a:ext uri="{FF2B5EF4-FFF2-40B4-BE49-F238E27FC236}">
                      <a16:creationId xmlns:a16="http://schemas.microsoft.com/office/drawing/2014/main" id="{C8E36D4F-EA79-52B1-501A-CB53DBAC0FDA}"/>
                    </a:ext>
                  </a:extLst>
                </p:cNvPr>
                <p:cNvPicPr>
                  <a:picLocks noChangeAspect="1"/>
                </p:cNvPicPr>
                <p:nvPr/>
              </p:nvPicPr>
              <p:blipFill>
                <a:blip r:embed="rId8"/>
                <a:srcRect l="-1" t="33666" r="49381" b="33423"/>
                <a:stretch>
                  <a:fillRect/>
                </a:stretch>
              </p:blipFill>
              <p:spPr>
                <a:xfrm>
                  <a:off x="12469384" y="19877498"/>
                  <a:ext cx="3427108" cy="2919163"/>
                </a:xfrm>
                <a:prstGeom prst="rect">
                  <a:avLst/>
                </a:prstGeom>
              </p:spPr>
            </p:pic>
            <p:pic>
              <p:nvPicPr>
                <p:cNvPr id="35" name="Picture 34">
                  <a:extLst>
                    <a:ext uri="{FF2B5EF4-FFF2-40B4-BE49-F238E27FC236}">
                      <a16:creationId xmlns:a16="http://schemas.microsoft.com/office/drawing/2014/main" id="{B6814106-8617-9F6A-43EA-A9D9B90DD593}"/>
                    </a:ext>
                  </a:extLst>
                </p:cNvPr>
                <p:cNvPicPr>
                  <a:picLocks noChangeAspect="1"/>
                </p:cNvPicPr>
                <p:nvPr/>
              </p:nvPicPr>
              <p:blipFill>
                <a:blip r:embed="rId8"/>
                <a:srcRect t="66403" r="49381"/>
                <a:stretch>
                  <a:fillRect/>
                </a:stretch>
              </p:blipFill>
              <p:spPr>
                <a:xfrm>
                  <a:off x="15647750" y="19812026"/>
                  <a:ext cx="3427108" cy="2980000"/>
                </a:xfrm>
                <a:prstGeom prst="rect">
                  <a:avLst/>
                </a:prstGeom>
              </p:spPr>
            </p:pic>
          </p:grpSp>
          <p:pic>
            <p:nvPicPr>
              <p:cNvPr id="37" name="Picture 36">
                <a:extLst>
                  <a:ext uri="{FF2B5EF4-FFF2-40B4-BE49-F238E27FC236}">
                    <a16:creationId xmlns:a16="http://schemas.microsoft.com/office/drawing/2014/main" id="{72E3D3CB-257D-4F23-D8BA-BE5DEA150133}"/>
                  </a:ext>
                </a:extLst>
              </p:cNvPr>
              <p:cNvPicPr>
                <a:picLocks noChangeAspect="1"/>
              </p:cNvPicPr>
              <p:nvPr/>
            </p:nvPicPr>
            <p:blipFill>
              <a:blip r:embed="rId8"/>
              <a:srcRect l="51097" r="736" b="66422"/>
              <a:stretch>
                <a:fillRect/>
              </a:stretch>
            </p:blipFill>
            <p:spPr>
              <a:xfrm>
                <a:off x="9164938" y="22758641"/>
                <a:ext cx="3261095" cy="2978309"/>
              </a:xfrm>
              <a:prstGeom prst="rect">
                <a:avLst/>
              </a:prstGeom>
            </p:spPr>
          </p:pic>
          <p:pic>
            <p:nvPicPr>
              <p:cNvPr id="39" name="Picture 38">
                <a:extLst>
                  <a:ext uri="{FF2B5EF4-FFF2-40B4-BE49-F238E27FC236}">
                    <a16:creationId xmlns:a16="http://schemas.microsoft.com/office/drawing/2014/main" id="{E839C273-4502-7B2D-D77A-48F7429231C5}"/>
                  </a:ext>
                </a:extLst>
              </p:cNvPr>
              <p:cNvPicPr>
                <a:picLocks noChangeAspect="1"/>
              </p:cNvPicPr>
              <p:nvPr/>
            </p:nvPicPr>
            <p:blipFill>
              <a:blip r:embed="rId8"/>
              <a:srcRect l="51833" t="33470" b="32952"/>
              <a:stretch>
                <a:fillRect/>
              </a:stretch>
            </p:blipFill>
            <p:spPr>
              <a:xfrm>
                <a:off x="12534900" y="22758641"/>
                <a:ext cx="3261095" cy="2978309"/>
              </a:xfrm>
              <a:prstGeom prst="rect">
                <a:avLst/>
              </a:prstGeom>
            </p:spPr>
          </p:pic>
          <p:pic>
            <p:nvPicPr>
              <p:cNvPr id="43" name="Picture 42">
                <a:extLst>
                  <a:ext uri="{FF2B5EF4-FFF2-40B4-BE49-F238E27FC236}">
                    <a16:creationId xmlns:a16="http://schemas.microsoft.com/office/drawing/2014/main" id="{0F171B01-3572-78F5-C771-8DB4E95F1B1B}"/>
                  </a:ext>
                </a:extLst>
              </p:cNvPr>
              <p:cNvPicPr>
                <a:picLocks noChangeAspect="1"/>
              </p:cNvPicPr>
              <p:nvPr/>
            </p:nvPicPr>
            <p:blipFill>
              <a:blip r:embed="rId8"/>
              <a:srcRect l="51833" t="66422"/>
              <a:stretch>
                <a:fillRect/>
              </a:stretch>
            </p:blipFill>
            <p:spPr>
              <a:xfrm>
                <a:off x="15730756" y="22733365"/>
                <a:ext cx="3261095" cy="2978309"/>
              </a:xfrm>
              <a:prstGeom prst="rect">
                <a:avLst/>
              </a:prstGeom>
            </p:spPr>
          </p:pic>
        </p:grpSp>
      </p:grpSp>
      <p:sp>
        <p:nvSpPr>
          <p:cNvPr id="55" name="TextBox 54">
            <a:extLst>
              <a:ext uri="{FF2B5EF4-FFF2-40B4-BE49-F238E27FC236}">
                <a16:creationId xmlns:a16="http://schemas.microsoft.com/office/drawing/2014/main" id="{DF7DF8F1-28BE-42EB-6F41-BDD021D66BE9}"/>
              </a:ext>
            </a:extLst>
          </p:cNvPr>
          <p:cNvSpPr txBox="1"/>
          <p:nvPr/>
        </p:nvSpPr>
        <p:spPr>
          <a:xfrm>
            <a:off x="33799840" y="12696251"/>
            <a:ext cx="5343308" cy="923330"/>
          </a:xfrm>
          <a:prstGeom prst="rect">
            <a:avLst/>
          </a:prstGeom>
          <a:noFill/>
        </p:spPr>
        <p:txBody>
          <a:bodyPr wrap="square" lIns="314960" tIns="45720" rIns="314960" bIns="45720" rtlCol="0" anchor="t">
            <a:spAutoFit/>
          </a:bodyPr>
          <a:lstStyle/>
          <a:p>
            <a:r>
              <a:rPr lang="en-US" sz="5400" b="1">
                <a:solidFill>
                  <a:srgbClr val="1B1C19"/>
                </a:solidFill>
                <a:latin typeface="Arial"/>
                <a:ea typeface="Calibri"/>
                <a:cs typeface="Arial"/>
              </a:rPr>
              <a:t>Results</a:t>
            </a:r>
            <a:endParaRPr lang="en-US" sz="5400" b="1">
              <a:solidFill>
                <a:srgbClr val="1B1C19"/>
              </a:solidFill>
              <a:latin typeface="Arial" panose="020B0604020202020204" pitchFamily="34" charset="0"/>
              <a:ea typeface="Calibri" charset="0"/>
              <a:cs typeface="Arial" panose="020B0604020202020204" pitchFamily="34" charset="0"/>
            </a:endParaRPr>
          </a:p>
        </p:txBody>
      </p:sp>
      <p:grpSp>
        <p:nvGrpSpPr>
          <p:cNvPr id="1029" name="Group 1028">
            <a:extLst>
              <a:ext uri="{FF2B5EF4-FFF2-40B4-BE49-F238E27FC236}">
                <a16:creationId xmlns:a16="http://schemas.microsoft.com/office/drawing/2014/main" id="{BC9D72EC-255B-492E-8CDF-957D16A98AB6}"/>
              </a:ext>
            </a:extLst>
          </p:cNvPr>
          <p:cNvGrpSpPr/>
          <p:nvPr/>
        </p:nvGrpSpPr>
        <p:grpSpPr>
          <a:xfrm>
            <a:off x="11449357" y="17436169"/>
            <a:ext cx="4276866" cy="4529424"/>
            <a:chOff x="11734910" y="17274958"/>
            <a:chExt cx="3656012" cy="4532125"/>
          </a:xfrm>
        </p:grpSpPr>
        <p:pic>
          <p:nvPicPr>
            <p:cNvPr id="26" name="Picture 25">
              <a:extLst>
                <a:ext uri="{FF2B5EF4-FFF2-40B4-BE49-F238E27FC236}">
                  <a16:creationId xmlns:a16="http://schemas.microsoft.com/office/drawing/2014/main" id="{498C4B1A-C6DA-7A09-EBFD-98166200C1F4}"/>
                </a:ext>
              </a:extLst>
            </p:cNvPr>
            <p:cNvPicPr>
              <a:picLocks noChangeAspect="1"/>
            </p:cNvPicPr>
            <p:nvPr/>
          </p:nvPicPr>
          <p:blipFill>
            <a:blip r:embed="rId9"/>
            <a:stretch>
              <a:fillRect/>
            </a:stretch>
          </p:blipFill>
          <p:spPr>
            <a:xfrm>
              <a:off x="11734910" y="17274958"/>
              <a:ext cx="3615778" cy="3615778"/>
            </a:xfrm>
            <a:prstGeom prst="rect">
              <a:avLst/>
            </a:prstGeom>
          </p:spPr>
        </p:pic>
        <p:sp>
          <p:nvSpPr>
            <p:cNvPr id="58" name="TextBox 57">
              <a:extLst>
                <a:ext uri="{FF2B5EF4-FFF2-40B4-BE49-F238E27FC236}">
                  <a16:creationId xmlns:a16="http://schemas.microsoft.com/office/drawing/2014/main" id="{47AD658F-1FE0-CA49-36DE-49D5B8D6DE38}"/>
                </a:ext>
              </a:extLst>
            </p:cNvPr>
            <p:cNvSpPr txBox="1"/>
            <p:nvPr/>
          </p:nvSpPr>
          <p:spPr>
            <a:xfrm>
              <a:off x="11775144" y="20975591"/>
              <a:ext cx="3615778" cy="831492"/>
            </a:xfrm>
            <a:prstGeom prst="rect">
              <a:avLst/>
            </a:prstGeom>
            <a:noFill/>
          </p:spPr>
          <p:txBody>
            <a:bodyPr wrap="square" lIns="91440" tIns="45720" rIns="91440" bIns="45720" anchor="t">
              <a:spAutoFit/>
            </a:bodyPr>
            <a:lstStyle/>
            <a:p>
              <a:r>
                <a:rPr lang="en-US" sz="2400" b="1" i="1">
                  <a:cs typeface="Arial"/>
                </a:rPr>
                <a:t>Fig 3. </a:t>
              </a:r>
              <a:r>
                <a:rPr lang="en-US" sz="2400" i="1">
                  <a:cs typeface="Arial"/>
                </a:rPr>
                <a:t>Modal mask overlay of robotic arm vial transfer</a:t>
              </a:r>
            </a:p>
          </p:txBody>
        </p:sp>
      </p:grpSp>
      <p:graphicFrame>
        <p:nvGraphicFramePr>
          <p:cNvPr id="32" name="Table 31">
            <a:extLst>
              <a:ext uri="{FF2B5EF4-FFF2-40B4-BE49-F238E27FC236}">
                <a16:creationId xmlns:a16="http://schemas.microsoft.com/office/drawing/2014/main" id="{FFF1277A-51AF-508B-DD56-6E1784B13B08}"/>
              </a:ext>
            </a:extLst>
          </p:cNvPr>
          <p:cNvGraphicFramePr>
            <a:graphicFrameLocks noGrp="1"/>
          </p:cNvGraphicFramePr>
          <p:nvPr>
            <p:extLst>
              <p:ext uri="{D42A27DB-BD31-4B8C-83A1-F6EECF244321}">
                <p14:modId xmlns:p14="http://schemas.microsoft.com/office/powerpoint/2010/main" val="4274832539"/>
              </p:ext>
            </p:extLst>
          </p:nvPr>
        </p:nvGraphicFramePr>
        <p:xfrm>
          <a:off x="35076733" y="13960480"/>
          <a:ext cx="13392145" cy="2103120"/>
        </p:xfrm>
        <a:graphic>
          <a:graphicData uri="http://schemas.openxmlformats.org/drawingml/2006/table">
            <a:tbl>
              <a:tblPr firstRow="1" bandRow="1">
                <a:tableStyleId>{5C22544A-7EE6-4342-B048-85BDC9FD1C3A}</a:tableStyleId>
              </a:tblPr>
              <a:tblGrid>
                <a:gridCol w="2560180">
                  <a:extLst>
                    <a:ext uri="{9D8B030D-6E8A-4147-A177-3AD203B41FA5}">
                      <a16:colId xmlns:a16="http://schemas.microsoft.com/office/drawing/2014/main" val="3866411676"/>
                    </a:ext>
                  </a:extLst>
                </a:gridCol>
                <a:gridCol w="2560180">
                  <a:extLst>
                    <a:ext uri="{9D8B030D-6E8A-4147-A177-3AD203B41FA5}">
                      <a16:colId xmlns:a16="http://schemas.microsoft.com/office/drawing/2014/main" val="2734882110"/>
                    </a:ext>
                  </a:extLst>
                </a:gridCol>
                <a:gridCol w="3642913">
                  <a:extLst>
                    <a:ext uri="{9D8B030D-6E8A-4147-A177-3AD203B41FA5}">
                      <a16:colId xmlns:a16="http://schemas.microsoft.com/office/drawing/2014/main" val="2032194694"/>
                    </a:ext>
                  </a:extLst>
                </a:gridCol>
                <a:gridCol w="4628872">
                  <a:extLst>
                    <a:ext uri="{9D8B030D-6E8A-4147-A177-3AD203B41FA5}">
                      <a16:colId xmlns:a16="http://schemas.microsoft.com/office/drawing/2014/main" val="4182597628"/>
                    </a:ext>
                  </a:extLst>
                </a:gridCol>
              </a:tblGrid>
              <a:tr h="1051659">
                <a:tc>
                  <a:txBody>
                    <a:bodyPr/>
                    <a:lstStyle/>
                    <a:p>
                      <a:r>
                        <a:rPr lang="en-US" sz="2400"/>
                        <a:t>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accent1"/>
                    </a:solidFill>
                  </a:tcPr>
                </a:tc>
                <a:tc>
                  <a:txBody>
                    <a:bodyPr/>
                    <a:lstStyle/>
                    <a:p>
                      <a:r>
                        <a:rPr lang="en-US" sz="2400"/>
                        <a:t>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accent1"/>
                    </a:solidFill>
                  </a:tcPr>
                </a:tc>
                <a:tc>
                  <a:txBody>
                    <a:bodyPr/>
                    <a:lstStyle/>
                    <a:p>
                      <a:r>
                        <a:rPr lang="en-US" sz="2400"/>
                        <a:t>Intersection over Union </a:t>
                      </a:r>
                    </a:p>
                    <a:p>
                      <a:r>
                        <a:rPr lang="en-US" sz="2400"/>
                        <a:t>(</a:t>
                      </a:r>
                      <a:r>
                        <a:rPr lang="en-US" sz="2400" err="1"/>
                        <a:t>IoU</a:t>
                      </a:r>
                      <a:r>
                        <a:rPr lang="en-US" sz="240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accent1"/>
                    </a:solidFill>
                  </a:tcPr>
                </a:tc>
                <a:tc>
                  <a:txBody>
                    <a:bodyPr/>
                    <a:lstStyle/>
                    <a:p>
                      <a:r>
                        <a:rPr lang="en-US" sz="2400"/>
                        <a:t>Learned Perceptual Image Patch Similarity </a:t>
                      </a:r>
                    </a:p>
                    <a:p>
                      <a:r>
                        <a:rPr lang="en-US" sz="2400"/>
                        <a:t>(LPIPS)</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solidFill>
                      <a:schemeClr val="accent1"/>
                    </a:solidFill>
                  </a:tcPr>
                </a:tc>
                <a:extLst>
                  <a:ext uri="{0D108BD9-81ED-4DB2-BD59-A6C34878D82A}">
                    <a16:rowId xmlns:a16="http://schemas.microsoft.com/office/drawing/2014/main" val="1911238508"/>
                  </a:ext>
                </a:extLst>
              </a:tr>
              <a:tr h="404484">
                <a:tc>
                  <a:txBody>
                    <a:bodyPr/>
                    <a:lstStyle/>
                    <a:p>
                      <a:r>
                        <a:rPr lang="en-US" sz="2400" b="0" i="0" u="none" strike="noStrike" noProof="0">
                          <a:solidFill>
                            <a:srgbClr val="000000"/>
                          </a:solidFill>
                          <a:latin typeface="Arial"/>
                        </a:rPr>
                        <a:t>2D U-Net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r>
                        <a:rPr lang="en-US" sz="2400" b="0" i="0" u="none" strike="noStrike" noProof="0">
                          <a:solidFill>
                            <a:srgbClr val="000000"/>
                          </a:solidFill>
                          <a:latin typeface="Arial"/>
                        </a:rPr>
                        <a:t>Image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r>
                        <a:rPr lang="en-US" sz="2400"/>
                        <a:t>0.43</a:t>
                      </a:r>
                      <a:endParaRPr lang="en-US" sz="2400" b="0" i="0" u="none" strike="noStrike" noProof="0">
                        <a:solidFill>
                          <a:srgbClr val="000000"/>
                        </a:solidFill>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pPr lvl="0">
                        <a:buNone/>
                      </a:pPr>
                      <a:r>
                        <a:rPr lang="en-US" sz="2400"/>
                        <a:t>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extLst>
                  <a:ext uri="{0D108BD9-81ED-4DB2-BD59-A6C34878D82A}">
                    <a16:rowId xmlns:a16="http://schemas.microsoft.com/office/drawing/2014/main" val="2609826737"/>
                  </a:ext>
                </a:extLst>
              </a:tr>
              <a:tr h="404484">
                <a:tc>
                  <a:txBody>
                    <a:bodyPr/>
                    <a:lstStyle/>
                    <a:p>
                      <a:r>
                        <a:rPr lang="en-US" sz="2400"/>
                        <a:t>3D U-Net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r>
                        <a:rPr lang="en-US" sz="2400"/>
                        <a:t>Video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r>
                        <a:rPr lang="en-US" sz="2400"/>
                        <a:t>0.59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tc>
                  <a:txBody>
                    <a:bodyPr/>
                    <a:lstStyle/>
                    <a:p>
                      <a:r>
                        <a:rPr lang="en-US" sz="2400"/>
                        <a:t>0.37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lnBlToTr w="12700" cap="flat" cmpd="sng" algn="ctr">
                      <a:noFill/>
                      <a:prstDash val="solid"/>
                      <a:round/>
                      <a:headEnd type="none" w="med" len="med"/>
                      <a:tailEnd type="none" w="med" len="med"/>
                    </a:lnBlToTr>
                  </a:tcPr>
                </a:tc>
                <a:extLst>
                  <a:ext uri="{0D108BD9-81ED-4DB2-BD59-A6C34878D82A}">
                    <a16:rowId xmlns:a16="http://schemas.microsoft.com/office/drawing/2014/main" val="3274430664"/>
                  </a:ext>
                </a:extLst>
              </a:tr>
            </a:tbl>
          </a:graphicData>
        </a:graphic>
      </p:graphicFrame>
      <p:grpSp>
        <p:nvGrpSpPr>
          <p:cNvPr id="23" name="Group 22">
            <a:extLst>
              <a:ext uri="{FF2B5EF4-FFF2-40B4-BE49-F238E27FC236}">
                <a16:creationId xmlns:a16="http://schemas.microsoft.com/office/drawing/2014/main" id="{62709192-E9F2-BEC7-5339-B59387B62D7E}"/>
              </a:ext>
            </a:extLst>
          </p:cNvPr>
          <p:cNvGrpSpPr/>
          <p:nvPr/>
        </p:nvGrpSpPr>
        <p:grpSpPr>
          <a:xfrm>
            <a:off x="19949932" y="18535728"/>
            <a:ext cx="11254778" cy="7809087"/>
            <a:chOff x="17467636" y="18320170"/>
            <a:chExt cx="9504773" cy="6568923"/>
          </a:xfrm>
        </p:grpSpPr>
        <p:sp>
          <p:nvSpPr>
            <p:cNvPr id="24" name="TextBox 23">
              <a:extLst>
                <a:ext uri="{FF2B5EF4-FFF2-40B4-BE49-F238E27FC236}">
                  <a16:creationId xmlns:a16="http://schemas.microsoft.com/office/drawing/2014/main" id="{D49C9DAA-A99C-2BFE-1565-FA00E2CEF296}"/>
                </a:ext>
              </a:extLst>
            </p:cNvPr>
            <p:cNvSpPr txBox="1"/>
            <p:nvPr/>
          </p:nvSpPr>
          <p:spPr>
            <a:xfrm>
              <a:off x="17835498" y="24500745"/>
              <a:ext cx="9136911" cy="3883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cs typeface="Arial"/>
                </a:rPr>
                <a:t>Fig 6. </a:t>
              </a:r>
              <a:r>
                <a:rPr lang="en-US" sz="2400" i="1">
                  <a:cs typeface="Arial"/>
                </a:rPr>
                <a:t>Performance of the 2D U-net model</a:t>
              </a:r>
            </a:p>
          </p:txBody>
        </p:sp>
        <p:pic>
          <p:nvPicPr>
            <p:cNvPr id="19" name="Picture 18">
              <a:extLst>
                <a:ext uri="{FF2B5EF4-FFF2-40B4-BE49-F238E27FC236}">
                  <a16:creationId xmlns:a16="http://schemas.microsoft.com/office/drawing/2014/main" id="{817F57AE-7430-7DEB-E146-745EBAC6F06F}"/>
                </a:ext>
              </a:extLst>
            </p:cNvPr>
            <p:cNvPicPr>
              <a:picLocks noChangeAspect="1"/>
            </p:cNvPicPr>
            <p:nvPr/>
          </p:nvPicPr>
          <p:blipFill>
            <a:blip r:embed="rId10"/>
            <a:stretch>
              <a:fillRect/>
            </a:stretch>
          </p:blipFill>
          <p:spPr>
            <a:xfrm>
              <a:off x="17467636" y="18320170"/>
              <a:ext cx="8468976" cy="6107739"/>
            </a:xfrm>
            <a:prstGeom prst="rect">
              <a:avLst/>
            </a:prstGeom>
          </p:spPr>
        </p:pic>
      </p:grpSp>
      <p:sp>
        <p:nvSpPr>
          <p:cNvPr id="62" name="TextBox 61">
            <a:extLst>
              <a:ext uri="{FF2B5EF4-FFF2-40B4-BE49-F238E27FC236}">
                <a16:creationId xmlns:a16="http://schemas.microsoft.com/office/drawing/2014/main" id="{2A98283E-97A5-D2C6-63FA-6EFC556545E5}"/>
              </a:ext>
            </a:extLst>
          </p:cNvPr>
          <p:cNvSpPr txBox="1"/>
          <p:nvPr/>
        </p:nvSpPr>
        <p:spPr>
          <a:xfrm>
            <a:off x="35409894" y="16113693"/>
            <a:ext cx="138151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cs typeface="Arial"/>
              </a:rPr>
              <a:t>Table 1. </a:t>
            </a:r>
            <a:r>
              <a:rPr lang="en-US" sz="2400" i="1">
                <a:cs typeface="Arial"/>
              </a:rPr>
              <a:t>Model performance metrics 1) </a:t>
            </a:r>
            <a:r>
              <a:rPr lang="en-US" sz="2400" i="1" err="1">
                <a:cs typeface="Arial"/>
              </a:rPr>
              <a:t>IoU</a:t>
            </a:r>
            <a:r>
              <a:rPr lang="en-US" sz="2400" i="1">
                <a:cs typeface="Arial"/>
              </a:rPr>
              <a:t>, measures overlap between predicted versus actual masks 2) LPIPS, assesses perceptual similarity of RGB content</a:t>
            </a:r>
          </a:p>
        </p:txBody>
      </p:sp>
      <p:grpSp>
        <p:nvGrpSpPr>
          <p:cNvPr id="1034" name="Group 1033">
            <a:extLst>
              <a:ext uri="{FF2B5EF4-FFF2-40B4-BE49-F238E27FC236}">
                <a16:creationId xmlns:a16="http://schemas.microsoft.com/office/drawing/2014/main" id="{1BFA2AC7-6094-FE01-8035-E5124C4AD957}"/>
              </a:ext>
            </a:extLst>
          </p:cNvPr>
          <p:cNvGrpSpPr/>
          <p:nvPr/>
        </p:nvGrpSpPr>
        <p:grpSpPr>
          <a:xfrm>
            <a:off x="36337436" y="17007930"/>
            <a:ext cx="11960065" cy="3594189"/>
            <a:chOff x="33358814" y="13995884"/>
            <a:chExt cx="12898801" cy="4479367"/>
          </a:xfrm>
        </p:grpSpPr>
        <p:pic>
          <p:nvPicPr>
            <p:cNvPr id="28" name="Picture 27">
              <a:extLst>
                <a:ext uri="{FF2B5EF4-FFF2-40B4-BE49-F238E27FC236}">
                  <a16:creationId xmlns:a16="http://schemas.microsoft.com/office/drawing/2014/main" id="{6959F610-F7D6-0833-FE98-63FDD2F47F37}"/>
                </a:ext>
              </a:extLst>
            </p:cNvPr>
            <p:cNvPicPr>
              <a:picLocks noChangeAspect="1"/>
            </p:cNvPicPr>
            <p:nvPr/>
          </p:nvPicPr>
          <p:blipFill>
            <a:blip r:embed="rId11"/>
            <a:stretch>
              <a:fillRect/>
            </a:stretch>
          </p:blipFill>
          <p:spPr>
            <a:xfrm>
              <a:off x="34131137" y="13995884"/>
              <a:ext cx="10179328" cy="3739041"/>
            </a:xfrm>
            <a:prstGeom prst="rect">
              <a:avLst/>
            </a:prstGeom>
          </p:spPr>
        </p:pic>
        <p:sp>
          <p:nvSpPr>
            <p:cNvPr id="1032" name="TextBox 1031">
              <a:extLst>
                <a:ext uri="{FF2B5EF4-FFF2-40B4-BE49-F238E27FC236}">
                  <a16:creationId xmlns:a16="http://schemas.microsoft.com/office/drawing/2014/main" id="{5E366C70-7035-06C6-D49B-8C3CF624BF7A}"/>
                </a:ext>
              </a:extLst>
            </p:cNvPr>
            <p:cNvSpPr txBox="1"/>
            <p:nvPr/>
          </p:nvSpPr>
          <p:spPr>
            <a:xfrm>
              <a:off x="33358814" y="17899887"/>
              <a:ext cx="12898801" cy="575364"/>
            </a:xfrm>
            <a:prstGeom prst="rect">
              <a:avLst/>
            </a:prstGeom>
            <a:noFill/>
          </p:spPr>
          <p:txBody>
            <a:bodyPr wrap="square" rtlCol="0">
              <a:spAutoFit/>
            </a:bodyPr>
            <a:lstStyle/>
            <a:p>
              <a:r>
                <a:rPr lang="en-US" sz="2400" b="1" i="1"/>
                <a:t>Fig 8. </a:t>
              </a:r>
              <a:r>
                <a:rPr lang="en-US" sz="2400" i="1"/>
                <a:t>Unseen robotics RGB content with modal masks and predicted modal masks</a:t>
              </a:r>
            </a:p>
          </p:txBody>
        </p:sp>
      </p:grpSp>
      <p:grpSp>
        <p:nvGrpSpPr>
          <p:cNvPr id="1044" name="Group 1043">
            <a:extLst>
              <a:ext uri="{FF2B5EF4-FFF2-40B4-BE49-F238E27FC236}">
                <a16:creationId xmlns:a16="http://schemas.microsoft.com/office/drawing/2014/main" id="{EC0EAF9B-0D4C-E144-EA74-B1F288C2DB77}"/>
              </a:ext>
            </a:extLst>
          </p:cNvPr>
          <p:cNvGrpSpPr/>
          <p:nvPr/>
        </p:nvGrpSpPr>
        <p:grpSpPr>
          <a:xfrm>
            <a:off x="35726203" y="5337960"/>
            <a:ext cx="10969158" cy="7323800"/>
            <a:chOff x="36175208" y="5427249"/>
            <a:chExt cx="9819111" cy="6814686"/>
          </a:xfrm>
        </p:grpSpPr>
        <p:sp>
          <p:nvSpPr>
            <p:cNvPr id="1043" name="TextBox 1042">
              <a:extLst>
                <a:ext uri="{FF2B5EF4-FFF2-40B4-BE49-F238E27FC236}">
                  <a16:creationId xmlns:a16="http://schemas.microsoft.com/office/drawing/2014/main" id="{7D4EEA28-2202-CA08-ADD1-DBD3442F8AF1}"/>
                </a:ext>
              </a:extLst>
            </p:cNvPr>
            <p:cNvSpPr txBox="1"/>
            <p:nvPr/>
          </p:nvSpPr>
          <p:spPr>
            <a:xfrm>
              <a:off x="37285836" y="11812363"/>
              <a:ext cx="7597853" cy="4295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cs typeface="Arial"/>
                </a:rPr>
                <a:t>Fig 7. </a:t>
              </a:r>
              <a:r>
                <a:rPr lang="en-US" sz="2400" i="1">
                  <a:cs typeface="Arial"/>
                </a:rPr>
                <a:t>3D U-Net Prediction of </a:t>
              </a:r>
              <a:r>
                <a:rPr lang="en-US" sz="2400" i="1" err="1">
                  <a:cs typeface="Arial"/>
                </a:rPr>
                <a:t>Amodal</a:t>
              </a:r>
              <a:r>
                <a:rPr lang="en-US" sz="2400" i="1">
                  <a:cs typeface="Arial"/>
                </a:rPr>
                <a:t> Mask and RGB </a:t>
              </a:r>
            </a:p>
          </p:txBody>
        </p:sp>
        <p:pic>
          <p:nvPicPr>
            <p:cNvPr id="4" name="Picture 3" descr="Graphical user interface&#10;&#10;AI-generated content may be incorrect.">
              <a:extLst>
                <a:ext uri="{FF2B5EF4-FFF2-40B4-BE49-F238E27FC236}">
                  <a16:creationId xmlns:a16="http://schemas.microsoft.com/office/drawing/2014/main" id="{EFA26C5D-B8DD-85B7-AB74-B8E4B8A5E010}"/>
                </a:ext>
              </a:extLst>
            </p:cNvPr>
            <p:cNvPicPr>
              <a:picLocks noChangeAspect="1"/>
            </p:cNvPicPr>
            <p:nvPr/>
          </p:nvPicPr>
          <p:blipFill>
            <a:blip r:embed="rId12"/>
            <a:stretch>
              <a:fillRect/>
            </a:stretch>
          </p:blipFill>
          <p:spPr>
            <a:xfrm>
              <a:off x="36175208" y="5427249"/>
              <a:ext cx="9819111" cy="6451732"/>
            </a:xfrm>
            <a:prstGeom prst="rect">
              <a:avLst/>
            </a:prstGeom>
          </p:spPr>
        </p:pic>
      </p:grpSp>
      <p:sp>
        <p:nvSpPr>
          <p:cNvPr id="6" name="TextBox 5">
            <a:extLst>
              <a:ext uri="{FF2B5EF4-FFF2-40B4-BE49-F238E27FC236}">
                <a16:creationId xmlns:a16="http://schemas.microsoft.com/office/drawing/2014/main" id="{B0591BB0-1584-B6EA-9F48-1BE7AB561782}"/>
              </a:ext>
            </a:extLst>
          </p:cNvPr>
          <p:cNvSpPr txBox="1"/>
          <p:nvPr/>
        </p:nvSpPr>
        <p:spPr>
          <a:xfrm>
            <a:off x="45943122" y="27592727"/>
            <a:ext cx="434771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Arial"/>
                <a:cs typeface="Arial"/>
              </a:rPr>
              <a:t>LLNL-PRES-2008913</a:t>
            </a:r>
            <a:endParaRPr lang="en-US" sz="3200">
              <a:solidFill>
                <a:schemeClr val="bg1"/>
              </a:solidFill>
              <a:latin typeface="Arial"/>
              <a:cs typeface="Arial"/>
            </a:endParaRPr>
          </a:p>
        </p:txBody>
      </p:sp>
    </p:spTree>
    <p:extLst>
      <p:ext uri="{BB962C8B-B14F-4D97-AF65-F5344CB8AC3E}">
        <p14:creationId xmlns:p14="http://schemas.microsoft.com/office/powerpoint/2010/main" val="105669750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04140"/>
      </a:dk2>
      <a:lt2>
        <a:srgbClr val="D6D7D6"/>
      </a:lt2>
      <a:accent1>
        <a:srgbClr val="005DAB"/>
      </a:accent1>
      <a:accent2>
        <a:srgbClr val="9CC73B"/>
      </a:accent2>
      <a:accent3>
        <a:srgbClr val="E65158"/>
      </a:accent3>
      <a:accent4>
        <a:srgbClr val="A6D8ED"/>
      </a:accent4>
      <a:accent5>
        <a:srgbClr val="DDE78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I_poster_template-2" id="{EEABFE61-8865-0144-B1FC-D3D9ABFEFE20}" vid="{EE227173-C328-7F4D-8760-77AA56E11DA1}"/>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7628866D94224CA9BD1BB635E00DE5" ma:contentTypeVersion="14" ma:contentTypeDescription="Create a new document." ma:contentTypeScope="" ma:versionID="08e92f58dafe70f7c97e8a20240368cc">
  <xsd:schema xmlns:xsd="http://www.w3.org/2001/XMLSchema" xmlns:xs="http://www.w3.org/2001/XMLSchema" xmlns:p="http://schemas.microsoft.com/office/2006/metadata/properties" xmlns:ns2="b1f5f605-5918-4b42-9138-f1608faea283" xmlns:ns3="aa3120b0-f072-4e0e-af10-e3d1b33dd8b4" targetNamespace="http://schemas.microsoft.com/office/2006/metadata/properties" ma:root="true" ma:fieldsID="4c6ed8cee74d637748c94ecc38069c6d" ns2:_="" ns3:_="">
    <xsd:import namespace="b1f5f605-5918-4b42-9138-f1608faea283"/>
    <xsd:import namespace="aa3120b0-f072-4e0e-af10-e3d1b33dd8b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f5f605-5918-4b42-9138-f1608faea2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3a22c89-3912-4715-9657-2989270db28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3120b0-f072-4e0e-af10-e3d1b33dd8b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1f5f605-5918-4b42-9138-f1608faea283">
      <Terms xmlns="http://schemas.microsoft.com/office/infopath/2007/PartnerControls"/>
    </lcf76f155ced4ddcb4097134ff3c332f>
    <SharedWithUsers xmlns="aa3120b0-f072-4e0e-af10-e3d1b33dd8b4">
      <UserInfo>
        <DisplayName>Neily, Sira Omra</DisplayName>
        <AccountId>1051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BD1555-27FB-4811-A5C3-27CA4FD24F97}">
  <ds:schemaRefs>
    <ds:schemaRef ds:uri="aa3120b0-f072-4e0e-af10-e3d1b33dd8b4"/>
    <ds:schemaRef ds:uri="b1f5f605-5918-4b42-9138-f1608faea2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994629-5FDD-4A29-9BFC-68745AF10E1D}">
  <ds:schemaRefs>
    <ds:schemaRef ds:uri="b1f5f605-5918-4b42-9138-f1608faea283"/>
    <ds:schemaRef ds:uri="aa3120b0-f072-4e0e-af10-e3d1b33dd8b4"/>
    <ds:schemaRef ds:uri="http://www.w3.org/XML/1998/namespac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schemas.microsoft.com/office/2006/metadata/properties"/>
    <ds:schemaRef ds:uri="http://purl.org/dc/terms/"/>
    <ds:schemaRef ds:uri="http://purl.org/dc/dcmitype/"/>
  </ds:schemaRefs>
</ds:datastoreItem>
</file>

<file path=customXml/itemProps3.xml><?xml version="1.0" encoding="utf-8"?>
<ds:datastoreItem xmlns:ds="http://schemas.openxmlformats.org/officeDocument/2006/customXml" ds:itemID="{C5038EE2-D687-43C1-9C1D-0140B7382F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864</Words>
  <Application>Microsoft Macintosh PowerPoint</Application>
  <PresentationFormat>Custom</PresentationFormat>
  <Paragraphs>97</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ＭＳ Ｐゴシック</vt:lpstr>
      <vt:lpstr>Aptos</vt:lpstr>
      <vt:lpstr>Arial</vt:lpstr>
      <vt:lpstr>Calibri</vt:lpstr>
      <vt:lpstr>Cambria Math</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Acen Datuin</dc:creator>
  <cp:lastModifiedBy>Campbell, Ashlyn Neviah Elease</cp:lastModifiedBy>
  <cp:revision>2</cp:revision>
  <cp:lastPrinted>2024-08-01T23:14:07Z</cp:lastPrinted>
  <dcterms:created xsi:type="dcterms:W3CDTF">2017-03-14T22:35:54Z</dcterms:created>
  <dcterms:modified xsi:type="dcterms:W3CDTF">2025-07-30T20:39:20Z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0x0101005A7628866D94224CA9BD1BB635E00DE5</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{"FileActivityType":"9","FileActivityTimeStamp":"2023-07-17T16:43:56.437Z","FileActivityUsersOnPage":[{"DisplayName":"Auten, Holly","Id":"auten1@llnl.gov"}],"FileActivityNavigationId":null}</vt:lpwstr>
  </property>
  <property fmtid="{D5CDD505-2E9C-101B-9397-08002B2CF9AE}" pid="9" name="TriggerFlowInfo">
    <vt:lpwstr/>
  </property>
  <property fmtid="{D5CDD505-2E9C-101B-9397-08002B2CF9AE}" pid="10" name="SharedWithUsers">
    <vt:lpwstr>1051;#Neily, Sira Omra</vt:lpwstr>
  </property>
</Properties>
</file>